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4"/>
  </p:sldMasterIdLst>
  <p:notesMasterIdLst>
    <p:notesMasterId r:id="rId6"/>
  </p:notesMasterIdLst>
  <p:handoutMasterIdLst>
    <p:handoutMasterId r:id="rId7"/>
  </p:handoutMasterIdLst>
  <p:sldIdLst>
    <p:sldId id="256" r:id="rId5"/>
  </p:sldIdLst>
  <p:sldSz cx="49377600" cy="32918400"/>
  <p:notesSz cx="7010400" cy="92964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5613" indent="1588" algn="l" rtl="0" eaLnBrk="0" fontAlgn="base" hangingPunct="0">
      <a:spcBef>
        <a:spcPct val="0"/>
      </a:spcBef>
      <a:spcAft>
        <a:spcPct val="0"/>
      </a:spcAft>
      <a:defRPr sz="2200" kern="1200">
        <a:solidFill>
          <a:schemeClr val="tx1"/>
        </a:solidFill>
        <a:latin typeface="Arial" charset="0"/>
        <a:ea typeface="+mn-ea"/>
        <a:cs typeface="+mn-cs"/>
      </a:defRPr>
    </a:lvl2pPr>
    <a:lvl3pPr marL="912813" indent="1588" algn="l" rtl="0" eaLnBrk="0" fontAlgn="base" hangingPunct="0">
      <a:spcBef>
        <a:spcPct val="0"/>
      </a:spcBef>
      <a:spcAft>
        <a:spcPct val="0"/>
      </a:spcAft>
      <a:defRPr sz="2200" kern="1200">
        <a:solidFill>
          <a:schemeClr val="tx1"/>
        </a:solidFill>
        <a:latin typeface="Arial" charset="0"/>
        <a:ea typeface="+mn-ea"/>
        <a:cs typeface="+mn-cs"/>
      </a:defRPr>
    </a:lvl3pPr>
    <a:lvl4pPr marL="1370013" indent="1588" algn="l" rtl="0" eaLnBrk="0" fontAlgn="base" hangingPunct="0">
      <a:spcBef>
        <a:spcPct val="0"/>
      </a:spcBef>
      <a:spcAft>
        <a:spcPct val="0"/>
      </a:spcAft>
      <a:defRPr sz="2200" kern="1200">
        <a:solidFill>
          <a:schemeClr val="tx1"/>
        </a:solidFill>
        <a:latin typeface="Arial" charset="0"/>
        <a:ea typeface="+mn-ea"/>
        <a:cs typeface="+mn-cs"/>
      </a:defRPr>
    </a:lvl4pPr>
    <a:lvl5pPr marL="1827213" indent="1588"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1A3E68"/>
    <a:srgbClr val="DDAA00"/>
    <a:srgbClr val="716FB2"/>
    <a:srgbClr val="F48024"/>
    <a:srgbClr val="17A3CB"/>
    <a:srgbClr val="052049"/>
    <a:srgbClr val="69028E"/>
    <a:srgbClr val="56009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720" autoAdjust="0"/>
    <p:restoredTop sz="88750" autoAdjust="0"/>
  </p:normalViewPr>
  <p:slideViewPr>
    <p:cSldViewPr>
      <p:cViewPr>
        <p:scale>
          <a:sx n="37" d="100"/>
          <a:sy n="37" d="100"/>
        </p:scale>
        <p:origin x="2064" y="-80"/>
      </p:cViewPr>
      <p:guideLst>
        <p:guide orient="horz" pos="10368"/>
        <p:guide pos="1555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CD7F3-0CDE-EC4E-A07A-71168081AF95}"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DF49677F-1395-AD48-A3D6-224A7ED7EC6F}">
      <dgm:prSet phldrT="[Text]"/>
      <dgm:spPr/>
      <dgm:t>
        <a:bodyPr/>
        <a:lstStyle/>
        <a:p>
          <a:r>
            <a:rPr lang="en-US" dirty="0" smtClean="0"/>
            <a:t>Enrolled (n=64)</a:t>
          </a:r>
          <a:endParaRPr lang="en-US" dirty="0"/>
        </a:p>
      </dgm:t>
    </dgm:pt>
    <dgm:pt modelId="{89982152-7A26-F34D-A0EF-A343C1EEF581}" type="parTrans" cxnId="{CE196BEF-2ED3-6744-A101-D2CACC1C3536}">
      <dgm:prSet/>
      <dgm:spPr/>
      <dgm:t>
        <a:bodyPr/>
        <a:lstStyle/>
        <a:p>
          <a:endParaRPr lang="en-US"/>
        </a:p>
      </dgm:t>
    </dgm:pt>
    <dgm:pt modelId="{7C4436E3-9B54-7345-8B90-1A3238040577}" type="sibTrans" cxnId="{CE196BEF-2ED3-6744-A101-D2CACC1C3536}">
      <dgm:prSet/>
      <dgm:spPr/>
      <dgm:t>
        <a:bodyPr/>
        <a:lstStyle/>
        <a:p>
          <a:endParaRPr lang="en-US"/>
        </a:p>
      </dgm:t>
    </dgm:pt>
    <dgm:pt modelId="{304BF14D-095A-2C43-9376-F41AE848396A}">
      <dgm:prSet phldrT="[Text]"/>
      <dgm:spPr/>
      <dgm:t>
        <a:bodyPr/>
        <a:lstStyle/>
        <a:p>
          <a:r>
            <a:rPr lang="en-US" dirty="0" err="1" smtClean="0"/>
            <a:t>Chacaras</a:t>
          </a:r>
          <a:r>
            <a:rPr lang="en-US" dirty="0" smtClean="0"/>
            <a:t> </a:t>
          </a:r>
        </a:p>
        <a:p>
          <a:r>
            <a:rPr lang="en-US" dirty="0" smtClean="0"/>
            <a:t>(n=13)</a:t>
          </a:r>
          <a:endParaRPr lang="en-US" dirty="0"/>
        </a:p>
      </dgm:t>
    </dgm:pt>
    <dgm:pt modelId="{6789F0AD-9D3C-D44B-9431-5D62B4939617}" type="parTrans" cxnId="{9E7786B6-699E-0642-B64E-757711AD7887}">
      <dgm:prSet/>
      <dgm:spPr/>
      <dgm:t>
        <a:bodyPr/>
        <a:lstStyle/>
        <a:p>
          <a:endParaRPr lang="en-US"/>
        </a:p>
      </dgm:t>
    </dgm:pt>
    <dgm:pt modelId="{20388DB6-3C1C-F243-8BC2-E704E96A5C1F}" type="sibTrans" cxnId="{9E7786B6-699E-0642-B64E-757711AD7887}">
      <dgm:prSet/>
      <dgm:spPr/>
      <dgm:t>
        <a:bodyPr/>
        <a:lstStyle/>
        <a:p>
          <a:endParaRPr lang="en-US"/>
        </a:p>
      </dgm:t>
    </dgm:pt>
    <dgm:pt modelId="{2F2D8979-499A-DE4D-B128-37A33DA4548B}">
      <dgm:prSet phldrT="[Text]"/>
      <dgm:spPr/>
      <dgm:t>
        <a:bodyPr/>
        <a:lstStyle/>
        <a:p>
          <a:r>
            <a:rPr lang="en-US" dirty="0" err="1" smtClean="0"/>
            <a:t>Finca</a:t>
          </a:r>
          <a:r>
            <a:rPr lang="en-US" dirty="0" smtClean="0"/>
            <a:t> De Los Ramirez (n=5)</a:t>
          </a:r>
          <a:endParaRPr lang="en-US" dirty="0"/>
        </a:p>
      </dgm:t>
    </dgm:pt>
    <dgm:pt modelId="{F5C2CEBA-B00F-8E49-A836-D9B81A79608E}" type="parTrans" cxnId="{26A081E8-D56C-724A-85CD-097604281042}">
      <dgm:prSet/>
      <dgm:spPr/>
      <dgm:t>
        <a:bodyPr/>
        <a:lstStyle/>
        <a:p>
          <a:endParaRPr lang="en-US"/>
        </a:p>
      </dgm:t>
    </dgm:pt>
    <dgm:pt modelId="{4C1A38BD-0171-D54F-90D8-D345092E5570}" type="sibTrans" cxnId="{26A081E8-D56C-724A-85CD-097604281042}">
      <dgm:prSet/>
      <dgm:spPr/>
      <dgm:t>
        <a:bodyPr/>
        <a:lstStyle/>
        <a:p>
          <a:endParaRPr lang="en-US"/>
        </a:p>
      </dgm:t>
    </dgm:pt>
    <dgm:pt modelId="{43553321-ABF6-6443-A96C-90E1450A3E74}">
      <dgm:prSet phldrT="[Text]"/>
      <dgm:spPr/>
      <dgm:t>
        <a:bodyPr/>
        <a:lstStyle/>
        <a:p>
          <a:r>
            <a:rPr lang="en-US" dirty="0" smtClean="0"/>
            <a:t>El Coco</a:t>
          </a:r>
        </a:p>
        <a:p>
          <a:r>
            <a:rPr lang="en-US" dirty="0" smtClean="0"/>
            <a:t>(n=2)</a:t>
          </a:r>
          <a:endParaRPr lang="en-US" dirty="0"/>
        </a:p>
      </dgm:t>
    </dgm:pt>
    <dgm:pt modelId="{33FE644C-10A7-5A4E-B187-2CDED79732A0}" type="parTrans" cxnId="{82DF43D5-8579-B64F-9476-7D0E9C3FD797}">
      <dgm:prSet/>
      <dgm:spPr/>
      <dgm:t>
        <a:bodyPr/>
        <a:lstStyle/>
        <a:p>
          <a:endParaRPr lang="en-US"/>
        </a:p>
      </dgm:t>
    </dgm:pt>
    <dgm:pt modelId="{1AFC70CB-2EFC-C549-9D54-9F3C48F4A445}" type="sibTrans" cxnId="{82DF43D5-8579-B64F-9476-7D0E9C3FD797}">
      <dgm:prSet/>
      <dgm:spPr/>
      <dgm:t>
        <a:bodyPr/>
        <a:lstStyle/>
        <a:p>
          <a:endParaRPr lang="en-US"/>
        </a:p>
      </dgm:t>
    </dgm:pt>
    <dgm:pt modelId="{7A427B56-9861-B54C-B83B-15D17340D9D6}">
      <dgm:prSet phldrT="[Text]"/>
      <dgm:spPr/>
      <dgm:t>
        <a:bodyPr/>
        <a:lstStyle/>
        <a:p>
          <a:r>
            <a:rPr lang="en-US" dirty="0" smtClean="0"/>
            <a:t>El Chorizo (n=14)</a:t>
          </a:r>
          <a:endParaRPr lang="en-US" dirty="0"/>
        </a:p>
      </dgm:t>
    </dgm:pt>
    <dgm:pt modelId="{D7A8BC49-40F3-F04B-A34B-E34C35CEE4FD}" type="parTrans" cxnId="{0B95FED6-B26D-3440-BB92-466B7CDB10B7}">
      <dgm:prSet/>
      <dgm:spPr/>
      <dgm:t>
        <a:bodyPr/>
        <a:lstStyle/>
        <a:p>
          <a:endParaRPr lang="en-US"/>
        </a:p>
      </dgm:t>
    </dgm:pt>
    <dgm:pt modelId="{055664E3-37C5-D44A-951B-57F595B780D7}" type="sibTrans" cxnId="{0B95FED6-B26D-3440-BB92-466B7CDB10B7}">
      <dgm:prSet/>
      <dgm:spPr/>
      <dgm:t>
        <a:bodyPr/>
        <a:lstStyle/>
        <a:p>
          <a:endParaRPr lang="en-US"/>
        </a:p>
      </dgm:t>
    </dgm:pt>
    <dgm:pt modelId="{2056602A-42BC-1340-BEAC-C4CD41D8D962}">
      <dgm:prSet phldrT="[Text]"/>
      <dgm:spPr/>
      <dgm:t>
        <a:bodyPr/>
        <a:lstStyle/>
        <a:p>
          <a:r>
            <a:rPr lang="en-US" dirty="0" smtClean="0"/>
            <a:t>El </a:t>
          </a:r>
          <a:r>
            <a:rPr lang="en-US" dirty="0" err="1" smtClean="0"/>
            <a:t>Venado</a:t>
          </a:r>
          <a:r>
            <a:rPr lang="en-US" dirty="0" smtClean="0"/>
            <a:t> (n=4)</a:t>
          </a:r>
          <a:endParaRPr lang="en-US" dirty="0"/>
        </a:p>
      </dgm:t>
    </dgm:pt>
    <dgm:pt modelId="{FEB7A5E1-AA26-E341-868E-C498438084EB}" type="parTrans" cxnId="{35B94500-3E14-3446-8D23-D53B3A90D21E}">
      <dgm:prSet/>
      <dgm:spPr/>
      <dgm:t>
        <a:bodyPr/>
        <a:lstStyle/>
        <a:p>
          <a:endParaRPr lang="en-US"/>
        </a:p>
      </dgm:t>
    </dgm:pt>
    <dgm:pt modelId="{B12FBC00-11E4-B143-9EEA-462C967DC2E6}" type="sibTrans" cxnId="{35B94500-3E14-3446-8D23-D53B3A90D21E}">
      <dgm:prSet/>
      <dgm:spPr/>
      <dgm:t>
        <a:bodyPr/>
        <a:lstStyle/>
        <a:p>
          <a:endParaRPr lang="en-US"/>
        </a:p>
      </dgm:t>
    </dgm:pt>
    <dgm:pt modelId="{9861631E-B1AF-1746-AEFB-1CC76096316A}">
      <dgm:prSet phldrT="[Text]"/>
      <dgm:spPr/>
      <dgm:t>
        <a:bodyPr/>
        <a:lstStyle/>
        <a:p>
          <a:r>
            <a:rPr lang="en-US" dirty="0" smtClean="0"/>
            <a:t>Union (n=26)</a:t>
          </a:r>
        </a:p>
      </dgm:t>
    </dgm:pt>
    <dgm:pt modelId="{DC5CAEF8-4BFF-F64A-963B-23868E22EC80}" type="parTrans" cxnId="{1200E87A-52D8-734D-9E8B-87FF25C60D26}">
      <dgm:prSet/>
      <dgm:spPr/>
      <dgm:t>
        <a:bodyPr/>
        <a:lstStyle/>
        <a:p>
          <a:endParaRPr lang="en-US"/>
        </a:p>
      </dgm:t>
    </dgm:pt>
    <dgm:pt modelId="{364CD96E-40E4-4F43-B5B4-BD6E2343E736}" type="sibTrans" cxnId="{1200E87A-52D8-734D-9E8B-87FF25C60D26}">
      <dgm:prSet/>
      <dgm:spPr/>
      <dgm:t>
        <a:bodyPr/>
        <a:lstStyle/>
        <a:p>
          <a:endParaRPr lang="en-US"/>
        </a:p>
      </dgm:t>
    </dgm:pt>
    <dgm:pt modelId="{D6682669-DD0F-5F4F-86F7-623E61535686}" type="pres">
      <dgm:prSet presAssocID="{BDFCD7F3-0CDE-EC4E-A07A-71168081AF95}" presName="cycle" presStyleCnt="0">
        <dgm:presLayoutVars>
          <dgm:chMax val="1"/>
          <dgm:dir/>
          <dgm:animLvl val="ctr"/>
          <dgm:resizeHandles val="exact"/>
        </dgm:presLayoutVars>
      </dgm:prSet>
      <dgm:spPr/>
      <dgm:t>
        <a:bodyPr/>
        <a:lstStyle/>
        <a:p>
          <a:endParaRPr lang="en-US"/>
        </a:p>
      </dgm:t>
    </dgm:pt>
    <dgm:pt modelId="{ECA4D29D-1798-C44E-A6C4-3D6E0E424BF5}" type="pres">
      <dgm:prSet presAssocID="{DF49677F-1395-AD48-A3D6-224A7ED7EC6F}" presName="centerShape" presStyleLbl="node0" presStyleIdx="0" presStyleCnt="1"/>
      <dgm:spPr/>
      <dgm:t>
        <a:bodyPr/>
        <a:lstStyle/>
        <a:p>
          <a:endParaRPr lang="en-US"/>
        </a:p>
      </dgm:t>
    </dgm:pt>
    <dgm:pt modelId="{6DE78671-C0C6-D34A-A017-E0944E0DCAB2}" type="pres">
      <dgm:prSet presAssocID="{6789F0AD-9D3C-D44B-9431-5D62B4939617}" presName="Name9" presStyleLbl="parChTrans1D2" presStyleIdx="0" presStyleCnt="6"/>
      <dgm:spPr/>
      <dgm:t>
        <a:bodyPr/>
        <a:lstStyle/>
        <a:p>
          <a:endParaRPr lang="en-US"/>
        </a:p>
      </dgm:t>
    </dgm:pt>
    <dgm:pt modelId="{4D25794B-E6DC-7F4A-8525-B72F875CCEC1}" type="pres">
      <dgm:prSet presAssocID="{6789F0AD-9D3C-D44B-9431-5D62B4939617}" presName="connTx" presStyleLbl="parChTrans1D2" presStyleIdx="0" presStyleCnt="6"/>
      <dgm:spPr/>
      <dgm:t>
        <a:bodyPr/>
        <a:lstStyle/>
        <a:p>
          <a:endParaRPr lang="en-US"/>
        </a:p>
      </dgm:t>
    </dgm:pt>
    <dgm:pt modelId="{1AB1F06C-DF22-4142-9AF9-B8BBD59E205D}" type="pres">
      <dgm:prSet presAssocID="{304BF14D-095A-2C43-9376-F41AE848396A}" presName="node" presStyleLbl="node1" presStyleIdx="0" presStyleCnt="6">
        <dgm:presLayoutVars>
          <dgm:bulletEnabled val="1"/>
        </dgm:presLayoutVars>
      </dgm:prSet>
      <dgm:spPr/>
      <dgm:t>
        <a:bodyPr/>
        <a:lstStyle/>
        <a:p>
          <a:endParaRPr lang="en-US"/>
        </a:p>
      </dgm:t>
    </dgm:pt>
    <dgm:pt modelId="{BB314A53-FB81-B24E-AB27-8ACAE9F2D22D}" type="pres">
      <dgm:prSet presAssocID="{F5C2CEBA-B00F-8E49-A836-D9B81A79608E}" presName="Name9" presStyleLbl="parChTrans1D2" presStyleIdx="1" presStyleCnt="6"/>
      <dgm:spPr/>
      <dgm:t>
        <a:bodyPr/>
        <a:lstStyle/>
        <a:p>
          <a:endParaRPr lang="en-US"/>
        </a:p>
      </dgm:t>
    </dgm:pt>
    <dgm:pt modelId="{E8C7DD64-4C5F-1D46-B5EE-3DC2BB24A05A}" type="pres">
      <dgm:prSet presAssocID="{F5C2CEBA-B00F-8E49-A836-D9B81A79608E}" presName="connTx" presStyleLbl="parChTrans1D2" presStyleIdx="1" presStyleCnt="6"/>
      <dgm:spPr/>
      <dgm:t>
        <a:bodyPr/>
        <a:lstStyle/>
        <a:p>
          <a:endParaRPr lang="en-US"/>
        </a:p>
      </dgm:t>
    </dgm:pt>
    <dgm:pt modelId="{2D1C100C-5A21-D242-997B-62EFD181CF31}" type="pres">
      <dgm:prSet presAssocID="{2F2D8979-499A-DE4D-B128-37A33DA4548B}" presName="node" presStyleLbl="node1" presStyleIdx="1" presStyleCnt="6">
        <dgm:presLayoutVars>
          <dgm:bulletEnabled val="1"/>
        </dgm:presLayoutVars>
      </dgm:prSet>
      <dgm:spPr/>
      <dgm:t>
        <a:bodyPr/>
        <a:lstStyle/>
        <a:p>
          <a:endParaRPr lang="en-US"/>
        </a:p>
      </dgm:t>
    </dgm:pt>
    <dgm:pt modelId="{564E3192-6C13-0F4A-8AD0-0353DC2203C8}" type="pres">
      <dgm:prSet presAssocID="{33FE644C-10A7-5A4E-B187-2CDED79732A0}" presName="Name9" presStyleLbl="parChTrans1D2" presStyleIdx="2" presStyleCnt="6"/>
      <dgm:spPr/>
      <dgm:t>
        <a:bodyPr/>
        <a:lstStyle/>
        <a:p>
          <a:endParaRPr lang="en-US"/>
        </a:p>
      </dgm:t>
    </dgm:pt>
    <dgm:pt modelId="{C600B70D-AC68-6443-BF7B-6CB334B4FD6B}" type="pres">
      <dgm:prSet presAssocID="{33FE644C-10A7-5A4E-B187-2CDED79732A0}" presName="connTx" presStyleLbl="parChTrans1D2" presStyleIdx="2" presStyleCnt="6"/>
      <dgm:spPr/>
      <dgm:t>
        <a:bodyPr/>
        <a:lstStyle/>
        <a:p>
          <a:endParaRPr lang="en-US"/>
        </a:p>
      </dgm:t>
    </dgm:pt>
    <dgm:pt modelId="{1D14BD85-4B0E-9549-B619-C294F2F3C642}" type="pres">
      <dgm:prSet presAssocID="{43553321-ABF6-6443-A96C-90E1450A3E74}" presName="node" presStyleLbl="node1" presStyleIdx="2" presStyleCnt="6">
        <dgm:presLayoutVars>
          <dgm:bulletEnabled val="1"/>
        </dgm:presLayoutVars>
      </dgm:prSet>
      <dgm:spPr/>
      <dgm:t>
        <a:bodyPr/>
        <a:lstStyle/>
        <a:p>
          <a:endParaRPr lang="en-US"/>
        </a:p>
      </dgm:t>
    </dgm:pt>
    <dgm:pt modelId="{CD0C5366-F338-DF46-8983-2F876042A063}" type="pres">
      <dgm:prSet presAssocID="{D7A8BC49-40F3-F04B-A34B-E34C35CEE4FD}" presName="Name9" presStyleLbl="parChTrans1D2" presStyleIdx="3" presStyleCnt="6"/>
      <dgm:spPr/>
      <dgm:t>
        <a:bodyPr/>
        <a:lstStyle/>
        <a:p>
          <a:endParaRPr lang="en-US"/>
        </a:p>
      </dgm:t>
    </dgm:pt>
    <dgm:pt modelId="{4FD3F95C-3B96-9E40-9A92-C91B652417DF}" type="pres">
      <dgm:prSet presAssocID="{D7A8BC49-40F3-F04B-A34B-E34C35CEE4FD}" presName="connTx" presStyleLbl="parChTrans1D2" presStyleIdx="3" presStyleCnt="6"/>
      <dgm:spPr/>
      <dgm:t>
        <a:bodyPr/>
        <a:lstStyle/>
        <a:p>
          <a:endParaRPr lang="en-US"/>
        </a:p>
      </dgm:t>
    </dgm:pt>
    <dgm:pt modelId="{AA6406AC-C44E-5B46-B95A-E0DA7E067262}" type="pres">
      <dgm:prSet presAssocID="{7A427B56-9861-B54C-B83B-15D17340D9D6}" presName="node" presStyleLbl="node1" presStyleIdx="3" presStyleCnt="6">
        <dgm:presLayoutVars>
          <dgm:bulletEnabled val="1"/>
        </dgm:presLayoutVars>
      </dgm:prSet>
      <dgm:spPr/>
      <dgm:t>
        <a:bodyPr/>
        <a:lstStyle/>
        <a:p>
          <a:endParaRPr lang="en-US"/>
        </a:p>
      </dgm:t>
    </dgm:pt>
    <dgm:pt modelId="{3B7F4A0E-C6FE-3746-AF9E-77A20FB694D9}" type="pres">
      <dgm:prSet presAssocID="{FEB7A5E1-AA26-E341-868E-C498438084EB}" presName="Name9" presStyleLbl="parChTrans1D2" presStyleIdx="4" presStyleCnt="6"/>
      <dgm:spPr/>
      <dgm:t>
        <a:bodyPr/>
        <a:lstStyle/>
        <a:p>
          <a:endParaRPr lang="en-US"/>
        </a:p>
      </dgm:t>
    </dgm:pt>
    <dgm:pt modelId="{48C22B17-B7E5-E44A-B484-707B4B5C69CF}" type="pres">
      <dgm:prSet presAssocID="{FEB7A5E1-AA26-E341-868E-C498438084EB}" presName="connTx" presStyleLbl="parChTrans1D2" presStyleIdx="4" presStyleCnt="6"/>
      <dgm:spPr/>
      <dgm:t>
        <a:bodyPr/>
        <a:lstStyle/>
        <a:p>
          <a:endParaRPr lang="en-US"/>
        </a:p>
      </dgm:t>
    </dgm:pt>
    <dgm:pt modelId="{9518B4C7-0FAD-D54B-8101-808B3E8FF128}" type="pres">
      <dgm:prSet presAssocID="{2056602A-42BC-1340-BEAC-C4CD41D8D962}" presName="node" presStyleLbl="node1" presStyleIdx="4" presStyleCnt="6">
        <dgm:presLayoutVars>
          <dgm:bulletEnabled val="1"/>
        </dgm:presLayoutVars>
      </dgm:prSet>
      <dgm:spPr/>
      <dgm:t>
        <a:bodyPr/>
        <a:lstStyle/>
        <a:p>
          <a:endParaRPr lang="en-US"/>
        </a:p>
      </dgm:t>
    </dgm:pt>
    <dgm:pt modelId="{B214E36D-79C5-684C-B6E6-26DBFFCA96AE}" type="pres">
      <dgm:prSet presAssocID="{DC5CAEF8-4BFF-F64A-963B-23868E22EC80}" presName="Name9" presStyleLbl="parChTrans1D2" presStyleIdx="5" presStyleCnt="6"/>
      <dgm:spPr/>
      <dgm:t>
        <a:bodyPr/>
        <a:lstStyle/>
        <a:p>
          <a:endParaRPr lang="en-US"/>
        </a:p>
      </dgm:t>
    </dgm:pt>
    <dgm:pt modelId="{422E658E-FBEC-424B-8D26-101FC2B44105}" type="pres">
      <dgm:prSet presAssocID="{DC5CAEF8-4BFF-F64A-963B-23868E22EC80}" presName="connTx" presStyleLbl="parChTrans1D2" presStyleIdx="5" presStyleCnt="6"/>
      <dgm:spPr/>
      <dgm:t>
        <a:bodyPr/>
        <a:lstStyle/>
        <a:p>
          <a:endParaRPr lang="en-US"/>
        </a:p>
      </dgm:t>
    </dgm:pt>
    <dgm:pt modelId="{20E17F14-612C-3E4F-BCA1-2E4DF8271F16}" type="pres">
      <dgm:prSet presAssocID="{9861631E-B1AF-1746-AEFB-1CC76096316A}" presName="node" presStyleLbl="node1" presStyleIdx="5" presStyleCnt="6">
        <dgm:presLayoutVars>
          <dgm:bulletEnabled val="1"/>
        </dgm:presLayoutVars>
      </dgm:prSet>
      <dgm:spPr/>
      <dgm:t>
        <a:bodyPr/>
        <a:lstStyle/>
        <a:p>
          <a:endParaRPr lang="en-US"/>
        </a:p>
      </dgm:t>
    </dgm:pt>
  </dgm:ptLst>
  <dgm:cxnLst>
    <dgm:cxn modelId="{36ED0B58-51C4-F242-BD03-B269F0B45345}" type="presOf" srcId="{FEB7A5E1-AA26-E341-868E-C498438084EB}" destId="{48C22B17-B7E5-E44A-B484-707B4B5C69CF}" srcOrd="1" destOrd="0" presId="urn:microsoft.com/office/officeart/2005/8/layout/radial1"/>
    <dgm:cxn modelId="{3E701B17-F969-4C47-8121-A9135766B931}" type="presOf" srcId="{304BF14D-095A-2C43-9376-F41AE848396A}" destId="{1AB1F06C-DF22-4142-9AF9-B8BBD59E205D}" srcOrd="0" destOrd="0" presId="urn:microsoft.com/office/officeart/2005/8/layout/radial1"/>
    <dgm:cxn modelId="{79EED6B6-C42A-C44C-80B5-057E0F6F6108}" type="presOf" srcId="{FEB7A5E1-AA26-E341-868E-C498438084EB}" destId="{3B7F4A0E-C6FE-3746-AF9E-77A20FB694D9}" srcOrd="0" destOrd="0" presId="urn:microsoft.com/office/officeart/2005/8/layout/radial1"/>
    <dgm:cxn modelId="{0B95FED6-B26D-3440-BB92-466B7CDB10B7}" srcId="{DF49677F-1395-AD48-A3D6-224A7ED7EC6F}" destId="{7A427B56-9861-B54C-B83B-15D17340D9D6}" srcOrd="3" destOrd="0" parTransId="{D7A8BC49-40F3-F04B-A34B-E34C35CEE4FD}" sibTransId="{055664E3-37C5-D44A-951B-57F595B780D7}"/>
    <dgm:cxn modelId="{26A081E8-D56C-724A-85CD-097604281042}" srcId="{DF49677F-1395-AD48-A3D6-224A7ED7EC6F}" destId="{2F2D8979-499A-DE4D-B128-37A33DA4548B}" srcOrd="1" destOrd="0" parTransId="{F5C2CEBA-B00F-8E49-A836-D9B81A79608E}" sibTransId="{4C1A38BD-0171-D54F-90D8-D345092E5570}"/>
    <dgm:cxn modelId="{82DF43D5-8579-B64F-9476-7D0E9C3FD797}" srcId="{DF49677F-1395-AD48-A3D6-224A7ED7EC6F}" destId="{43553321-ABF6-6443-A96C-90E1450A3E74}" srcOrd="2" destOrd="0" parTransId="{33FE644C-10A7-5A4E-B187-2CDED79732A0}" sibTransId="{1AFC70CB-2EFC-C549-9D54-9F3C48F4A445}"/>
    <dgm:cxn modelId="{2ADB6D75-7F83-2643-B086-62AECF243705}" type="presOf" srcId="{F5C2CEBA-B00F-8E49-A836-D9B81A79608E}" destId="{E8C7DD64-4C5F-1D46-B5EE-3DC2BB24A05A}" srcOrd="1" destOrd="0" presId="urn:microsoft.com/office/officeart/2005/8/layout/radial1"/>
    <dgm:cxn modelId="{3F6827D0-6E27-FE4E-B557-E5DA1C038C3A}" type="presOf" srcId="{7A427B56-9861-B54C-B83B-15D17340D9D6}" destId="{AA6406AC-C44E-5B46-B95A-E0DA7E067262}" srcOrd="0" destOrd="0" presId="urn:microsoft.com/office/officeart/2005/8/layout/radial1"/>
    <dgm:cxn modelId="{CE196BEF-2ED3-6744-A101-D2CACC1C3536}" srcId="{BDFCD7F3-0CDE-EC4E-A07A-71168081AF95}" destId="{DF49677F-1395-AD48-A3D6-224A7ED7EC6F}" srcOrd="0" destOrd="0" parTransId="{89982152-7A26-F34D-A0EF-A343C1EEF581}" sibTransId="{7C4436E3-9B54-7345-8B90-1A3238040577}"/>
    <dgm:cxn modelId="{84ADBB0E-A78B-024D-85F4-6B1C8FA7F341}" type="presOf" srcId="{2056602A-42BC-1340-BEAC-C4CD41D8D962}" destId="{9518B4C7-0FAD-D54B-8101-808B3E8FF128}" srcOrd="0" destOrd="0" presId="urn:microsoft.com/office/officeart/2005/8/layout/radial1"/>
    <dgm:cxn modelId="{DCC9138A-0B05-8A49-8255-4C1AC0887F8F}" type="presOf" srcId="{6789F0AD-9D3C-D44B-9431-5D62B4939617}" destId="{6DE78671-C0C6-D34A-A017-E0944E0DCAB2}" srcOrd="0" destOrd="0" presId="urn:microsoft.com/office/officeart/2005/8/layout/radial1"/>
    <dgm:cxn modelId="{AC2AAF67-6962-9F4A-A03A-8DC413DA4E92}" type="presOf" srcId="{2F2D8979-499A-DE4D-B128-37A33DA4548B}" destId="{2D1C100C-5A21-D242-997B-62EFD181CF31}" srcOrd="0" destOrd="0" presId="urn:microsoft.com/office/officeart/2005/8/layout/radial1"/>
    <dgm:cxn modelId="{93A2A114-7571-0445-90E3-718671C8B6C7}" type="presOf" srcId="{D7A8BC49-40F3-F04B-A34B-E34C35CEE4FD}" destId="{CD0C5366-F338-DF46-8983-2F876042A063}" srcOrd="0" destOrd="0" presId="urn:microsoft.com/office/officeart/2005/8/layout/radial1"/>
    <dgm:cxn modelId="{21207D33-8DDE-7F45-A527-A594866E55DE}" type="presOf" srcId="{DC5CAEF8-4BFF-F64A-963B-23868E22EC80}" destId="{422E658E-FBEC-424B-8D26-101FC2B44105}" srcOrd="1" destOrd="0" presId="urn:microsoft.com/office/officeart/2005/8/layout/radial1"/>
    <dgm:cxn modelId="{444E907A-DA30-A04D-BBE3-074EC6842996}" type="presOf" srcId="{43553321-ABF6-6443-A96C-90E1450A3E74}" destId="{1D14BD85-4B0E-9549-B619-C294F2F3C642}" srcOrd="0" destOrd="0" presId="urn:microsoft.com/office/officeart/2005/8/layout/radial1"/>
    <dgm:cxn modelId="{9E7786B6-699E-0642-B64E-757711AD7887}" srcId="{DF49677F-1395-AD48-A3D6-224A7ED7EC6F}" destId="{304BF14D-095A-2C43-9376-F41AE848396A}" srcOrd="0" destOrd="0" parTransId="{6789F0AD-9D3C-D44B-9431-5D62B4939617}" sibTransId="{20388DB6-3C1C-F243-8BC2-E704E96A5C1F}"/>
    <dgm:cxn modelId="{E3F2AB71-6E38-A346-8381-8F0C20093230}" type="presOf" srcId="{33FE644C-10A7-5A4E-B187-2CDED79732A0}" destId="{C600B70D-AC68-6443-BF7B-6CB334B4FD6B}" srcOrd="1" destOrd="0" presId="urn:microsoft.com/office/officeart/2005/8/layout/radial1"/>
    <dgm:cxn modelId="{6FD939AF-9F99-4B4B-BAF0-43A5ECF97806}" type="presOf" srcId="{F5C2CEBA-B00F-8E49-A836-D9B81A79608E}" destId="{BB314A53-FB81-B24E-AB27-8ACAE9F2D22D}" srcOrd="0" destOrd="0" presId="urn:microsoft.com/office/officeart/2005/8/layout/radial1"/>
    <dgm:cxn modelId="{D00B94CC-467A-AB40-B64E-1C85D10D0923}" type="presOf" srcId="{6789F0AD-9D3C-D44B-9431-5D62B4939617}" destId="{4D25794B-E6DC-7F4A-8525-B72F875CCEC1}" srcOrd="1" destOrd="0" presId="urn:microsoft.com/office/officeart/2005/8/layout/radial1"/>
    <dgm:cxn modelId="{25255DC5-EB25-E84C-ADB9-194002BF9333}" type="presOf" srcId="{BDFCD7F3-0CDE-EC4E-A07A-71168081AF95}" destId="{D6682669-DD0F-5F4F-86F7-623E61535686}" srcOrd="0" destOrd="0" presId="urn:microsoft.com/office/officeart/2005/8/layout/radial1"/>
    <dgm:cxn modelId="{35B94500-3E14-3446-8D23-D53B3A90D21E}" srcId="{DF49677F-1395-AD48-A3D6-224A7ED7EC6F}" destId="{2056602A-42BC-1340-BEAC-C4CD41D8D962}" srcOrd="4" destOrd="0" parTransId="{FEB7A5E1-AA26-E341-868E-C498438084EB}" sibTransId="{B12FBC00-11E4-B143-9EEA-462C967DC2E6}"/>
    <dgm:cxn modelId="{7D7332BC-6B01-A14B-8BA4-DE0037816DD3}" type="presOf" srcId="{9861631E-B1AF-1746-AEFB-1CC76096316A}" destId="{20E17F14-612C-3E4F-BCA1-2E4DF8271F16}" srcOrd="0" destOrd="0" presId="urn:microsoft.com/office/officeart/2005/8/layout/radial1"/>
    <dgm:cxn modelId="{3B19415B-AE0C-5248-838B-D032724422F0}" type="presOf" srcId="{33FE644C-10A7-5A4E-B187-2CDED79732A0}" destId="{564E3192-6C13-0F4A-8AD0-0353DC2203C8}" srcOrd="0" destOrd="0" presId="urn:microsoft.com/office/officeart/2005/8/layout/radial1"/>
    <dgm:cxn modelId="{9A113C92-D4F6-D04D-B227-CD69DAC3886D}" type="presOf" srcId="{DC5CAEF8-4BFF-F64A-963B-23868E22EC80}" destId="{B214E36D-79C5-684C-B6E6-26DBFFCA96AE}" srcOrd="0" destOrd="0" presId="urn:microsoft.com/office/officeart/2005/8/layout/radial1"/>
    <dgm:cxn modelId="{1200E87A-52D8-734D-9E8B-87FF25C60D26}" srcId="{DF49677F-1395-AD48-A3D6-224A7ED7EC6F}" destId="{9861631E-B1AF-1746-AEFB-1CC76096316A}" srcOrd="5" destOrd="0" parTransId="{DC5CAEF8-4BFF-F64A-963B-23868E22EC80}" sibTransId="{364CD96E-40E4-4F43-B5B4-BD6E2343E736}"/>
    <dgm:cxn modelId="{4DF698B7-5914-F444-B446-5C34BE3CE576}" type="presOf" srcId="{D7A8BC49-40F3-F04B-A34B-E34C35CEE4FD}" destId="{4FD3F95C-3B96-9E40-9A92-C91B652417DF}" srcOrd="1" destOrd="0" presId="urn:microsoft.com/office/officeart/2005/8/layout/radial1"/>
    <dgm:cxn modelId="{85F68C0B-2875-9247-859A-6BA4231D379F}" type="presOf" srcId="{DF49677F-1395-AD48-A3D6-224A7ED7EC6F}" destId="{ECA4D29D-1798-C44E-A6C4-3D6E0E424BF5}" srcOrd="0" destOrd="0" presId="urn:microsoft.com/office/officeart/2005/8/layout/radial1"/>
    <dgm:cxn modelId="{ED44AAAD-80A4-E042-988E-D6926E8694AB}" type="presParOf" srcId="{D6682669-DD0F-5F4F-86F7-623E61535686}" destId="{ECA4D29D-1798-C44E-A6C4-3D6E0E424BF5}" srcOrd="0" destOrd="0" presId="urn:microsoft.com/office/officeart/2005/8/layout/radial1"/>
    <dgm:cxn modelId="{8F3CB4E0-B964-8D4B-9630-AF6AC36FD429}" type="presParOf" srcId="{D6682669-DD0F-5F4F-86F7-623E61535686}" destId="{6DE78671-C0C6-D34A-A017-E0944E0DCAB2}" srcOrd="1" destOrd="0" presId="urn:microsoft.com/office/officeart/2005/8/layout/radial1"/>
    <dgm:cxn modelId="{B68843E8-3B34-2947-B584-DFF2BCA5F23F}" type="presParOf" srcId="{6DE78671-C0C6-D34A-A017-E0944E0DCAB2}" destId="{4D25794B-E6DC-7F4A-8525-B72F875CCEC1}" srcOrd="0" destOrd="0" presId="urn:microsoft.com/office/officeart/2005/8/layout/radial1"/>
    <dgm:cxn modelId="{F270C831-38D3-2C41-AFCD-265A20CEEDD1}" type="presParOf" srcId="{D6682669-DD0F-5F4F-86F7-623E61535686}" destId="{1AB1F06C-DF22-4142-9AF9-B8BBD59E205D}" srcOrd="2" destOrd="0" presId="urn:microsoft.com/office/officeart/2005/8/layout/radial1"/>
    <dgm:cxn modelId="{C04442B0-A0F7-A140-9F67-7C3482AF160C}" type="presParOf" srcId="{D6682669-DD0F-5F4F-86F7-623E61535686}" destId="{BB314A53-FB81-B24E-AB27-8ACAE9F2D22D}" srcOrd="3" destOrd="0" presId="urn:microsoft.com/office/officeart/2005/8/layout/radial1"/>
    <dgm:cxn modelId="{39D7E88C-E175-784E-A2D0-EEA80F8A2F10}" type="presParOf" srcId="{BB314A53-FB81-B24E-AB27-8ACAE9F2D22D}" destId="{E8C7DD64-4C5F-1D46-B5EE-3DC2BB24A05A}" srcOrd="0" destOrd="0" presId="urn:microsoft.com/office/officeart/2005/8/layout/radial1"/>
    <dgm:cxn modelId="{1D4465A0-4958-9A4D-9676-424F3EAD06FB}" type="presParOf" srcId="{D6682669-DD0F-5F4F-86F7-623E61535686}" destId="{2D1C100C-5A21-D242-997B-62EFD181CF31}" srcOrd="4" destOrd="0" presId="urn:microsoft.com/office/officeart/2005/8/layout/radial1"/>
    <dgm:cxn modelId="{CCF52FC0-03DB-A843-A6DF-2EAE58EB58CE}" type="presParOf" srcId="{D6682669-DD0F-5F4F-86F7-623E61535686}" destId="{564E3192-6C13-0F4A-8AD0-0353DC2203C8}" srcOrd="5" destOrd="0" presId="urn:microsoft.com/office/officeart/2005/8/layout/radial1"/>
    <dgm:cxn modelId="{C8D88721-6593-7848-B254-5FE538304EF3}" type="presParOf" srcId="{564E3192-6C13-0F4A-8AD0-0353DC2203C8}" destId="{C600B70D-AC68-6443-BF7B-6CB334B4FD6B}" srcOrd="0" destOrd="0" presId="urn:microsoft.com/office/officeart/2005/8/layout/radial1"/>
    <dgm:cxn modelId="{D3E2EE19-DBAA-2844-981D-78AD0AD49CC6}" type="presParOf" srcId="{D6682669-DD0F-5F4F-86F7-623E61535686}" destId="{1D14BD85-4B0E-9549-B619-C294F2F3C642}" srcOrd="6" destOrd="0" presId="urn:microsoft.com/office/officeart/2005/8/layout/radial1"/>
    <dgm:cxn modelId="{B604F9EF-C127-3940-B891-72AFE0A0F175}" type="presParOf" srcId="{D6682669-DD0F-5F4F-86F7-623E61535686}" destId="{CD0C5366-F338-DF46-8983-2F876042A063}" srcOrd="7" destOrd="0" presId="urn:microsoft.com/office/officeart/2005/8/layout/radial1"/>
    <dgm:cxn modelId="{EF5F9C27-B7D7-474E-86CD-1A7A8FC0214A}" type="presParOf" srcId="{CD0C5366-F338-DF46-8983-2F876042A063}" destId="{4FD3F95C-3B96-9E40-9A92-C91B652417DF}" srcOrd="0" destOrd="0" presId="urn:microsoft.com/office/officeart/2005/8/layout/radial1"/>
    <dgm:cxn modelId="{CF54177D-4C93-D84B-A6B2-EE8C760E24F9}" type="presParOf" srcId="{D6682669-DD0F-5F4F-86F7-623E61535686}" destId="{AA6406AC-C44E-5B46-B95A-E0DA7E067262}" srcOrd="8" destOrd="0" presId="urn:microsoft.com/office/officeart/2005/8/layout/radial1"/>
    <dgm:cxn modelId="{1AF80E30-A7A9-1A4A-A32E-4F5B67834F80}" type="presParOf" srcId="{D6682669-DD0F-5F4F-86F7-623E61535686}" destId="{3B7F4A0E-C6FE-3746-AF9E-77A20FB694D9}" srcOrd="9" destOrd="0" presId="urn:microsoft.com/office/officeart/2005/8/layout/radial1"/>
    <dgm:cxn modelId="{AF8BA40D-6A71-494E-A388-76F6CC1A6C1C}" type="presParOf" srcId="{3B7F4A0E-C6FE-3746-AF9E-77A20FB694D9}" destId="{48C22B17-B7E5-E44A-B484-707B4B5C69CF}" srcOrd="0" destOrd="0" presId="urn:microsoft.com/office/officeart/2005/8/layout/radial1"/>
    <dgm:cxn modelId="{0C59A2C7-C09F-B548-A590-0B028087C8CB}" type="presParOf" srcId="{D6682669-DD0F-5F4F-86F7-623E61535686}" destId="{9518B4C7-0FAD-D54B-8101-808B3E8FF128}" srcOrd="10" destOrd="0" presId="urn:microsoft.com/office/officeart/2005/8/layout/radial1"/>
    <dgm:cxn modelId="{D8187F34-4BA9-B640-9E77-0F74DA733D99}" type="presParOf" srcId="{D6682669-DD0F-5F4F-86F7-623E61535686}" destId="{B214E36D-79C5-684C-B6E6-26DBFFCA96AE}" srcOrd="11" destOrd="0" presId="urn:microsoft.com/office/officeart/2005/8/layout/radial1"/>
    <dgm:cxn modelId="{EBA984FD-8ACF-084C-AF68-91BFC3E5361A}" type="presParOf" srcId="{B214E36D-79C5-684C-B6E6-26DBFFCA96AE}" destId="{422E658E-FBEC-424B-8D26-101FC2B44105}" srcOrd="0" destOrd="0" presId="urn:microsoft.com/office/officeart/2005/8/layout/radial1"/>
    <dgm:cxn modelId="{32A88F13-D763-1B47-86A1-6394CA36CF7B}" type="presParOf" srcId="{D6682669-DD0F-5F4F-86F7-623E61535686}" destId="{20E17F14-612C-3E4F-BCA1-2E4DF8271F16}" srcOrd="12"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A4D29D-1798-C44E-A6C4-3D6E0E424BF5}">
      <dsp:nvSpPr>
        <dsp:cNvPr id="0" name=""/>
        <dsp:cNvSpPr/>
      </dsp:nvSpPr>
      <dsp:spPr>
        <a:xfrm>
          <a:off x="3436791" y="1684191"/>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Enrolled (n=64)</a:t>
          </a:r>
          <a:endParaRPr lang="en-US" sz="2000" kern="1200" dirty="0"/>
        </a:p>
      </dsp:txBody>
      <dsp:txXfrm>
        <a:off x="3624216" y="1871616"/>
        <a:ext cx="904966" cy="904966"/>
      </dsp:txXfrm>
    </dsp:sp>
    <dsp:sp modelId="{6DE78671-C0C6-D34A-A017-E0944E0DCAB2}">
      <dsp:nvSpPr>
        <dsp:cNvPr id="0" name=""/>
        <dsp:cNvSpPr/>
      </dsp:nvSpPr>
      <dsp:spPr>
        <a:xfrm rot="16200000">
          <a:off x="3883478" y="1476843"/>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7038" y="1481309"/>
        <a:ext cx="19322" cy="19322"/>
      </dsp:txXfrm>
    </dsp:sp>
    <dsp:sp modelId="{1AB1F06C-DF22-4142-9AF9-B8BBD59E205D}">
      <dsp:nvSpPr>
        <dsp:cNvPr id="0" name=""/>
        <dsp:cNvSpPr/>
      </dsp:nvSpPr>
      <dsp:spPr>
        <a:xfrm>
          <a:off x="3436791" y="17932"/>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Chacaras</a:t>
          </a:r>
          <a:r>
            <a:rPr lang="en-US" sz="1600" kern="1200" dirty="0" smtClean="0"/>
            <a:t> </a:t>
          </a:r>
        </a:p>
        <a:p>
          <a:pPr lvl="0" algn="ctr" defTabSz="711200">
            <a:lnSpc>
              <a:spcPct val="90000"/>
            </a:lnSpc>
            <a:spcBef>
              <a:spcPct val="0"/>
            </a:spcBef>
            <a:spcAft>
              <a:spcPct val="35000"/>
            </a:spcAft>
          </a:pPr>
          <a:r>
            <a:rPr lang="en-US" sz="1600" kern="1200" dirty="0" smtClean="0"/>
            <a:t>(n=13)</a:t>
          </a:r>
          <a:endParaRPr lang="en-US" sz="1600" kern="1200" dirty="0"/>
        </a:p>
      </dsp:txBody>
      <dsp:txXfrm>
        <a:off x="3624216" y="205357"/>
        <a:ext cx="904966" cy="904966"/>
      </dsp:txXfrm>
    </dsp:sp>
    <dsp:sp modelId="{BB314A53-FB81-B24E-AB27-8ACAE9F2D22D}">
      <dsp:nvSpPr>
        <dsp:cNvPr id="0" name=""/>
        <dsp:cNvSpPr/>
      </dsp:nvSpPr>
      <dsp:spPr>
        <a:xfrm rot="19800000">
          <a:off x="4604989" y="1893408"/>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88550" y="1897874"/>
        <a:ext cx="19322" cy="19322"/>
      </dsp:txXfrm>
    </dsp:sp>
    <dsp:sp modelId="{2D1C100C-5A21-D242-997B-62EFD181CF31}">
      <dsp:nvSpPr>
        <dsp:cNvPr id="0" name=""/>
        <dsp:cNvSpPr/>
      </dsp:nvSpPr>
      <dsp:spPr>
        <a:xfrm>
          <a:off x="4879814" y="851062"/>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Finca</a:t>
          </a:r>
          <a:r>
            <a:rPr lang="en-US" sz="1600" kern="1200" dirty="0" smtClean="0"/>
            <a:t> De Los Ramirez (n=5)</a:t>
          </a:r>
          <a:endParaRPr lang="en-US" sz="1600" kern="1200" dirty="0"/>
        </a:p>
      </dsp:txBody>
      <dsp:txXfrm>
        <a:off x="5067239" y="1038487"/>
        <a:ext cx="904966" cy="904966"/>
      </dsp:txXfrm>
    </dsp:sp>
    <dsp:sp modelId="{564E3192-6C13-0F4A-8AD0-0353DC2203C8}">
      <dsp:nvSpPr>
        <dsp:cNvPr id="0" name=""/>
        <dsp:cNvSpPr/>
      </dsp:nvSpPr>
      <dsp:spPr>
        <a:xfrm rot="1800000">
          <a:off x="4604989" y="2726537"/>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88550" y="2731003"/>
        <a:ext cx="19322" cy="19322"/>
      </dsp:txXfrm>
    </dsp:sp>
    <dsp:sp modelId="{1D14BD85-4B0E-9549-B619-C294F2F3C642}">
      <dsp:nvSpPr>
        <dsp:cNvPr id="0" name=""/>
        <dsp:cNvSpPr/>
      </dsp:nvSpPr>
      <dsp:spPr>
        <a:xfrm>
          <a:off x="4879814" y="2517321"/>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El Coco</a:t>
          </a:r>
        </a:p>
        <a:p>
          <a:pPr lvl="0" algn="ctr" defTabSz="711200">
            <a:lnSpc>
              <a:spcPct val="90000"/>
            </a:lnSpc>
            <a:spcBef>
              <a:spcPct val="0"/>
            </a:spcBef>
            <a:spcAft>
              <a:spcPct val="35000"/>
            </a:spcAft>
          </a:pPr>
          <a:r>
            <a:rPr lang="en-US" sz="1600" kern="1200" dirty="0" smtClean="0"/>
            <a:t>(n=2)</a:t>
          </a:r>
          <a:endParaRPr lang="en-US" sz="1600" kern="1200" dirty="0"/>
        </a:p>
      </dsp:txBody>
      <dsp:txXfrm>
        <a:off x="5067239" y="2704746"/>
        <a:ext cx="904966" cy="904966"/>
      </dsp:txXfrm>
    </dsp:sp>
    <dsp:sp modelId="{CD0C5366-F338-DF46-8983-2F876042A063}">
      <dsp:nvSpPr>
        <dsp:cNvPr id="0" name=""/>
        <dsp:cNvSpPr/>
      </dsp:nvSpPr>
      <dsp:spPr>
        <a:xfrm rot="5400000">
          <a:off x="3883478" y="3143102"/>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067038" y="3147568"/>
        <a:ext cx="19322" cy="19322"/>
      </dsp:txXfrm>
    </dsp:sp>
    <dsp:sp modelId="{AA6406AC-C44E-5B46-B95A-E0DA7E067262}">
      <dsp:nvSpPr>
        <dsp:cNvPr id="0" name=""/>
        <dsp:cNvSpPr/>
      </dsp:nvSpPr>
      <dsp:spPr>
        <a:xfrm>
          <a:off x="3436791" y="3350451"/>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El Chorizo (n=14)</a:t>
          </a:r>
          <a:endParaRPr lang="en-US" sz="1600" kern="1200" dirty="0"/>
        </a:p>
      </dsp:txBody>
      <dsp:txXfrm>
        <a:off x="3624216" y="3537876"/>
        <a:ext cx="904966" cy="904966"/>
      </dsp:txXfrm>
    </dsp:sp>
    <dsp:sp modelId="{3B7F4A0E-C6FE-3746-AF9E-77A20FB694D9}">
      <dsp:nvSpPr>
        <dsp:cNvPr id="0" name=""/>
        <dsp:cNvSpPr/>
      </dsp:nvSpPr>
      <dsp:spPr>
        <a:xfrm rot="9000000">
          <a:off x="3161966" y="2726537"/>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45527" y="2731003"/>
        <a:ext cx="19322" cy="19322"/>
      </dsp:txXfrm>
    </dsp:sp>
    <dsp:sp modelId="{9518B4C7-0FAD-D54B-8101-808B3E8FF128}">
      <dsp:nvSpPr>
        <dsp:cNvPr id="0" name=""/>
        <dsp:cNvSpPr/>
      </dsp:nvSpPr>
      <dsp:spPr>
        <a:xfrm>
          <a:off x="1993769" y="2517321"/>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El </a:t>
          </a:r>
          <a:r>
            <a:rPr lang="en-US" sz="1600" kern="1200" dirty="0" err="1" smtClean="0"/>
            <a:t>Venado</a:t>
          </a:r>
          <a:r>
            <a:rPr lang="en-US" sz="1600" kern="1200" dirty="0" smtClean="0"/>
            <a:t> (n=4)</a:t>
          </a:r>
          <a:endParaRPr lang="en-US" sz="1600" kern="1200" dirty="0"/>
        </a:p>
      </dsp:txBody>
      <dsp:txXfrm>
        <a:off x="2181194" y="2704746"/>
        <a:ext cx="904966" cy="904966"/>
      </dsp:txXfrm>
    </dsp:sp>
    <dsp:sp modelId="{B214E36D-79C5-684C-B6E6-26DBFFCA96AE}">
      <dsp:nvSpPr>
        <dsp:cNvPr id="0" name=""/>
        <dsp:cNvSpPr/>
      </dsp:nvSpPr>
      <dsp:spPr>
        <a:xfrm rot="12600000">
          <a:off x="3161966" y="1893408"/>
          <a:ext cx="386443" cy="28254"/>
        </a:xfrm>
        <a:custGeom>
          <a:avLst/>
          <a:gdLst/>
          <a:ahLst/>
          <a:cxnLst/>
          <a:rect l="0" t="0" r="0" b="0"/>
          <a:pathLst>
            <a:path>
              <a:moveTo>
                <a:pt x="0" y="14127"/>
              </a:moveTo>
              <a:lnTo>
                <a:pt x="386443" y="1412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45527" y="1897874"/>
        <a:ext cx="19322" cy="19322"/>
      </dsp:txXfrm>
    </dsp:sp>
    <dsp:sp modelId="{20E17F14-612C-3E4F-BCA1-2E4DF8271F16}">
      <dsp:nvSpPr>
        <dsp:cNvPr id="0" name=""/>
        <dsp:cNvSpPr/>
      </dsp:nvSpPr>
      <dsp:spPr>
        <a:xfrm>
          <a:off x="1993769" y="851062"/>
          <a:ext cx="1279816" cy="12798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Union (n=26)</a:t>
          </a:r>
        </a:p>
      </dsp:txBody>
      <dsp:txXfrm>
        <a:off x="2181194" y="1038487"/>
        <a:ext cx="904966" cy="90496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19" name="Rectangle 1027"/>
          <p:cNvSpPr>
            <a:spLocks noGrp="1" noChangeArrowheads="1"/>
          </p:cNvSpPr>
          <p:nvPr>
            <p:ph type="dt" sz="quarter" idx="1"/>
          </p:nvPr>
        </p:nvSpPr>
        <p:spPr bwMode="auto">
          <a:xfrm>
            <a:off x="3959225" y="0"/>
            <a:ext cx="3051175" cy="465138"/>
          </a:xfrm>
          <a:prstGeom prst="rect">
            <a:avLst/>
          </a:prstGeom>
          <a:noFill/>
          <a:ln w="9525">
            <a:noFill/>
            <a:miter lim="800000"/>
            <a:headEnd/>
            <a:tailEnd/>
          </a:ln>
          <a:effectLst/>
        </p:spPr>
        <p:txBody>
          <a:bodyPr vert="horz" wrap="square" lIns="33961" tIns="16980" rIns="33961" bIns="16980" numCol="1" anchor="t" anchorCtr="0" compatLnSpc="1">
            <a:prstTxWarp prst="textNoShape">
              <a:avLst/>
            </a:prstTxWarp>
          </a:bodyPr>
          <a:lstStyle>
            <a:lvl1pPr algn="r" defTabSz="340155">
              <a:defRPr sz="400">
                <a:latin typeface="Times New Roman" pitchFamily="18" charset="0"/>
              </a:defRPr>
            </a:lvl1pPr>
          </a:lstStyle>
          <a:p>
            <a:pPr>
              <a:defRPr/>
            </a:pPr>
            <a:endParaRPr lang="en-US"/>
          </a:p>
        </p:txBody>
      </p:sp>
      <p:sp>
        <p:nvSpPr>
          <p:cNvPr id="9220" name="Rectangle 1028"/>
          <p:cNvSpPr>
            <a:spLocks noGrp="1" noChangeArrowheads="1"/>
          </p:cNvSpPr>
          <p:nvPr>
            <p:ph type="ftr" sz="quarter" idx="2"/>
          </p:nvPr>
        </p:nvSpPr>
        <p:spPr bwMode="auto">
          <a:xfrm>
            <a:off x="0"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defTabSz="340155">
              <a:defRPr sz="400">
                <a:latin typeface="Times New Roman" pitchFamily="18" charset="0"/>
              </a:defRPr>
            </a:lvl1pPr>
          </a:lstStyle>
          <a:p>
            <a:pPr>
              <a:defRPr/>
            </a:pPr>
            <a:endParaRPr lang="en-US"/>
          </a:p>
        </p:txBody>
      </p:sp>
      <p:sp>
        <p:nvSpPr>
          <p:cNvPr id="9221" name="Rectangle 1029"/>
          <p:cNvSpPr>
            <a:spLocks noGrp="1" noChangeArrowheads="1"/>
          </p:cNvSpPr>
          <p:nvPr>
            <p:ph type="sldNum" sz="quarter" idx="3"/>
          </p:nvPr>
        </p:nvSpPr>
        <p:spPr bwMode="auto">
          <a:xfrm>
            <a:off x="3959225" y="8831263"/>
            <a:ext cx="3051175" cy="465137"/>
          </a:xfrm>
          <a:prstGeom prst="rect">
            <a:avLst/>
          </a:prstGeom>
          <a:noFill/>
          <a:ln w="9525">
            <a:noFill/>
            <a:miter lim="800000"/>
            <a:headEnd/>
            <a:tailEnd/>
          </a:ln>
          <a:effectLst/>
        </p:spPr>
        <p:txBody>
          <a:bodyPr vert="horz" wrap="square" lIns="33961" tIns="16980" rIns="33961" bIns="16980" numCol="1" anchor="b" anchorCtr="0" compatLnSpc="1">
            <a:prstTxWarp prst="textNoShape">
              <a:avLst/>
            </a:prstTxWarp>
          </a:bodyPr>
          <a:lstStyle>
            <a:lvl1pPr algn="r" defTabSz="340155">
              <a:defRPr sz="400">
                <a:latin typeface="Times New Roman" pitchFamily="18" charset="0"/>
              </a:defRPr>
            </a:lvl1pPr>
          </a:lstStyle>
          <a:p>
            <a:pPr>
              <a:defRPr/>
            </a:pPr>
            <a:fld id="{1F6337EB-F528-43E5-9B7B-BDFB31AD3714}" type="slidenum">
              <a:rPr lang="en-US"/>
              <a:pPr>
                <a:defRPr/>
              </a:pPr>
              <a:t>‹#›</a:t>
            </a:fld>
            <a:endParaRPr lang="en-US"/>
          </a:p>
        </p:txBody>
      </p:sp>
    </p:spTree>
    <p:extLst>
      <p:ext uri="{BB962C8B-B14F-4D97-AF65-F5344CB8AC3E}">
        <p14:creationId xmlns:p14="http://schemas.microsoft.com/office/powerpoint/2010/main" val="158659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21013"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76688" y="0"/>
            <a:ext cx="3022600" cy="460375"/>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lvl1pPr algn="r" defTabSz="1323540">
              <a:defRPr sz="1700">
                <a:latin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855663" y="692150"/>
            <a:ext cx="52863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54088" y="4446588"/>
            <a:ext cx="5091112" cy="4140200"/>
          </a:xfrm>
          <a:prstGeom prst="rect">
            <a:avLst/>
          </a:prstGeom>
          <a:noFill/>
          <a:ln w="9525">
            <a:noFill/>
            <a:miter lim="800000"/>
            <a:headEnd/>
            <a:tailEnd/>
          </a:ln>
          <a:effectLst/>
        </p:spPr>
        <p:txBody>
          <a:bodyPr vert="horz" wrap="square" lIns="132332" tIns="66165" rIns="132332" bIns="6616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6975"/>
            <a:ext cx="3021013"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defTabSz="1323540">
              <a:defRPr sz="1700">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3976688" y="8816975"/>
            <a:ext cx="3022600" cy="460375"/>
          </a:xfrm>
          <a:prstGeom prst="rect">
            <a:avLst/>
          </a:prstGeom>
          <a:noFill/>
          <a:ln w="9525">
            <a:noFill/>
            <a:miter lim="800000"/>
            <a:headEnd/>
            <a:tailEnd/>
          </a:ln>
          <a:effectLst/>
        </p:spPr>
        <p:txBody>
          <a:bodyPr vert="horz" wrap="square" lIns="132332" tIns="66165" rIns="132332" bIns="66165" numCol="1" anchor="b" anchorCtr="0" compatLnSpc="1">
            <a:prstTxWarp prst="textNoShape">
              <a:avLst/>
            </a:prstTxWarp>
          </a:bodyPr>
          <a:lstStyle>
            <a:lvl1pPr algn="r" defTabSz="1323540">
              <a:defRPr sz="1700">
                <a:latin typeface="Times New Roman" pitchFamily="18" charset="0"/>
              </a:defRPr>
            </a:lvl1pPr>
          </a:lstStyle>
          <a:p>
            <a:pPr>
              <a:defRPr/>
            </a:pPr>
            <a:fld id="{AC98C7E1-A6ED-430F-8B40-2F77931397F4}" type="slidenum">
              <a:rPr lang="en-US"/>
              <a:pPr>
                <a:defRPr/>
              </a:pPr>
              <a:t>‹#›</a:t>
            </a:fld>
            <a:endParaRPr lang="en-US"/>
          </a:p>
        </p:txBody>
      </p:sp>
    </p:spTree>
    <p:extLst>
      <p:ext uri="{BB962C8B-B14F-4D97-AF65-F5344CB8AC3E}">
        <p14:creationId xmlns:p14="http://schemas.microsoft.com/office/powerpoint/2010/main" val="4110523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285342" algn="l" defTabSz="914138" rtl="0" eaLnBrk="1" latinLnBrk="0" hangingPunct="1">
      <a:defRPr sz="1300" kern="1200">
        <a:solidFill>
          <a:schemeClr val="tx1"/>
        </a:solidFill>
        <a:latin typeface="+mn-lt"/>
        <a:ea typeface="+mn-ea"/>
        <a:cs typeface="+mn-cs"/>
      </a:defRPr>
    </a:lvl6pPr>
    <a:lvl7pPr marL="2742413" algn="l" defTabSz="914138" rtl="0" eaLnBrk="1" latinLnBrk="0" hangingPunct="1">
      <a:defRPr sz="1300" kern="1200">
        <a:solidFill>
          <a:schemeClr val="tx1"/>
        </a:solidFill>
        <a:latin typeface="+mn-lt"/>
        <a:ea typeface="+mn-ea"/>
        <a:cs typeface="+mn-cs"/>
      </a:defRPr>
    </a:lvl7pPr>
    <a:lvl8pPr marL="3199480" algn="l" defTabSz="914138" rtl="0" eaLnBrk="1" latinLnBrk="0" hangingPunct="1">
      <a:defRPr sz="1300" kern="1200">
        <a:solidFill>
          <a:schemeClr val="tx1"/>
        </a:solidFill>
        <a:latin typeface="+mn-lt"/>
        <a:ea typeface="+mn-ea"/>
        <a:cs typeface="+mn-cs"/>
      </a:defRPr>
    </a:lvl8pPr>
    <a:lvl9pPr marL="3656551" algn="l" defTabSz="9141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22388">
              <a:defRPr sz="2200">
                <a:solidFill>
                  <a:schemeClr val="tx1"/>
                </a:solidFill>
                <a:latin typeface="Arial" charset="0"/>
              </a:defRPr>
            </a:lvl1pPr>
            <a:lvl2pPr marL="754063" indent="-288925" defTabSz="1322388">
              <a:defRPr sz="2200">
                <a:solidFill>
                  <a:schemeClr val="tx1"/>
                </a:solidFill>
                <a:latin typeface="Arial" charset="0"/>
              </a:defRPr>
            </a:lvl2pPr>
            <a:lvl3pPr marL="1160463" indent="-231775" defTabSz="1322388">
              <a:defRPr sz="2200">
                <a:solidFill>
                  <a:schemeClr val="tx1"/>
                </a:solidFill>
                <a:latin typeface="Arial" charset="0"/>
              </a:defRPr>
            </a:lvl3pPr>
            <a:lvl4pPr marL="1624013" indent="-231775" defTabSz="1322388">
              <a:defRPr sz="2200">
                <a:solidFill>
                  <a:schemeClr val="tx1"/>
                </a:solidFill>
                <a:latin typeface="Arial" charset="0"/>
              </a:defRPr>
            </a:lvl4pPr>
            <a:lvl5pPr marL="2089150" indent="-231775" defTabSz="1322388">
              <a:defRPr sz="2200">
                <a:solidFill>
                  <a:schemeClr val="tx1"/>
                </a:solidFill>
                <a:latin typeface="Arial" charset="0"/>
              </a:defRPr>
            </a:lvl5pPr>
            <a:lvl6pPr marL="2546350" indent="-231775" defTabSz="1322388" eaLnBrk="0" fontAlgn="base" hangingPunct="0">
              <a:spcBef>
                <a:spcPct val="0"/>
              </a:spcBef>
              <a:spcAft>
                <a:spcPct val="0"/>
              </a:spcAft>
              <a:defRPr sz="2200">
                <a:solidFill>
                  <a:schemeClr val="tx1"/>
                </a:solidFill>
                <a:latin typeface="Arial" charset="0"/>
              </a:defRPr>
            </a:lvl6pPr>
            <a:lvl7pPr marL="3003550" indent="-231775" defTabSz="1322388" eaLnBrk="0" fontAlgn="base" hangingPunct="0">
              <a:spcBef>
                <a:spcPct val="0"/>
              </a:spcBef>
              <a:spcAft>
                <a:spcPct val="0"/>
              </a:spcAft>
              <a:defRPr sz="2200">
                <a:solidFill>
                  <a:schemeClr val="tx1"/>
                </a:solidFill>
                <a:latin typeface="Arial" charset="0"/>
              </a:defRPr>
            </a:lvl7pPr>
            <a:lvl8pPr marL="3460750" indent="-231775" defTabSz="1322388" eaLnBrk="0" fontAlgn="base" hangingPunct="0">
              <a:spcBef>
                <a:spcPct val="0"/>
              </a:spcBef>
              <a:spcAft>
                <a:spcPct val="0"/>
              </a:spcAft>
              <a:defRPr sz="2200">
                <a:solidFill>
                  <a:schemeClr val="tx1"/>
                </a:solidFill>
                <a:latin typeface="Arial" charset="0"/>
              </a:defRPr>
            </a:lvl8pPr>
            <a:lvl9pPr marL="3917950" indent="-231775" defTabSz="1322388" eaLnBrk="0" fontAlgn="base" hangingPunct="0">
              <a:spcBef>
                <a:spcPct val="0"/>
              </a:spcBef>
              <a:spcAft>
                <a:spcPct val="0"/>
              </a:spcAft>
              <a:defRPr sz="2200">
                <a:solidFill>
                  <a:schemeClr val="tx1"/>
                </a:solidFill>
                <a:latin typeface="Arial" charset="0"/>
              </a:defRPr>
            </a:lvl9pPr>
          </a:lstStyle>
          <a:p>
            <a:fld id="{2C3CDAEB-3A9F-46CC-9984-C37941E087AF}" type="slidenum">
              <a:rPr lang="en-US" altLang="en-US" sz="1700" smtClean="0">
                <a:latin typeface="Times New Roman" pitchFamily="18" charset="0"/>
              </a:rPr>
              <a:pPr/>
              <a:t>1</a:t>
            </a:fld>
            <a:endParaRPr lang="en-US" altLang="en-US" sz="1700" smtClean="0">
              <a:latin typeface="Times New Roman" pitchFamily="18" charset="0"/>
            </a:endParaRPr>
          </a:p>
        </p:txBody>
      </p:sp>
      <p:sp>
        <p:nvSpPr>
          <p:cNvPr id="5123" name="Rectangle 2"/>
          <p:cNvSpPr>
            <a:spLocks noGrp="1" noRot="1" noChangeAspect="1" noChangeArrowheads="1" noTextEdit="1"/>
          </p:cNvSpPr>
          <p:nvPr>
            <p:ph type="sldImg"/>
          </p:nvPr>
        </p:nvSpPr>
        <p:spPr>
          <a:xfrm>
            <a:off x="855663" y="692150"/>
            <a:ext cx="5286375" cy="352425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6589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68880" y="1317625"/>
            <a:ext cx="4443984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2468880" y="7680325"/>
            <a:ext cx="4443984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6541" tIns="198271" rIns="396541" bIns="1982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468880" y="30510163"/>
            <a:ext cx="11521440" cy="1752600"/>
          </a:xfrm>
          <a:prstGeom prst="rect">
            <a:avLst/>
          </a:prstGeom>
        </p:spPr>
        <p:txBody>
          <a:bodyPr vert="horz" lIns="396541" tIns="198271" rIns="396541" bIns="198271" rtlCol="0" anchor="ctr"/>
          <a:lstStyle>
            <a:lvl1pPr algn="l">
              <a:defRPr sz="5200" smtClean="0">
                <a:solidFill>
                  <a:schemeClr val="tx1">
                    <a:tint val="75000"/>
                  </a:schemeClr>
                </a:solidFill>
              </a:defRPr>
            </a:lvl1pPr>
          </a:lstStyle>
          <a:p>
            <a:pPr>
              <a:defRPr/>
            </a:pPr>
            <a:fld id="{162208AB-5F9D-4443-96AB-8B28DB6090B2}" type="datetimeFigureOut">
              <a:rPr lang="en-US"/>
              <a:pPr>
                <a:defRPr/>
              </a:pPr>
              <a:t>2/13/18</a:t>
            </a:fld>
            <a:endParaRPr lang="en-US"/>
          </a:p>
        </p:txBody>
      </p:sp>
      <p:sp>
        <p:nvSpPr>
          <p:cNvPr id="5" name="Footer Placeholder 4"/>
          <p:cNvSpPr>
            <a:spLocks noGrp="1"/>
          </p:cNvSpPr>
          <p:nvPr>
            <p:ph type="ftr" sz="quarter" idx="3"/>
          </p:nvPr>
        </p:nvSpPr>
        <p:spPr>
          <a:xfrm>
            <a:off x="16870680" y="30510163"/>
            <a:ext cx="15636240" cy="1752600"/>
          </a:xfrm>
          <a:prstGeom prst="rect">
            <a:avLst/>
          </a:prstGeom>
        </p:spPr>
        <p:txBody>
          <a:bodyPr vert="horz" lIns="396541" tIns="198271" rIns="396541" bIns="198271" rtlCol="0" anchor="ctr"/>
          <a:lstStyle>
            <a:lvl1pPr algn="ctr">
              <a:defRPr sz="5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5387280" y="30510163"/>
            <a:ext cx="11521440" cy="1752600"/>
          </a:xfrm>
          <a:prstGeom prst="rect">
            <a:avLst/>
          </a:prstGeom>
        </p:spPr>
        <p:txBody>
          <a:bodyPr vert="horz" lIns="396541" tIns="198271" rIns="396541" bIns="198271" rtlCol="0" anchor="ctr"/>
          <a:lstStyle>
            <a:lvl1pPr algn="r">
              <a:defRPr sz="5200" smtClean="0">
                <a:solidFill>
                  <a:schemeClr val="tx1">
                    <a:tint val="75000"/>
                  </a:schemeClr>
                </a:solidFill>
              </a:defRPr>
            </a:lvl1pPr>
          </a:lstStyle>
          <a:p>
            <a:pPr>
              <a:defRPr/>
            </a:pPr>
            <a:fld id="{CCBE8206-EC48-4995-B1B0-6344C00EACA3}" type="slidenum">
              <a:rPr lang="en-US"/>
              <a:pPr>
                <a:defRPr/>
              </a:pPr>
              <a:t>‹#›</a:t>
            </a:fld>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377600" cy="32918400"/>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Lst>
  <p:txStyles>
    <p:titleStyle>
      <a:lvl1pPr algn="ctr" defTabSz="3963988" rtl="0" fontAlgn="base">
        <a:spcBef>
          <a:spcPct val="0"/>
        </a:spcBef>
        <a:spcAft>
          <a:spcPct val="0"/>
        </a:spcAft>
        <a:defRPr sz="19100" kern="1200">
          <a:solidFill>
            <a:schemeClr val="tx1"/>
          </a:solidFill>
          <a:latin typeface="+mj-lt"/>
          <a:ea typeface="+mj-ea"/>
          <a:cs typeface="+mj-cs"/>
        </a:defRPr>
      </a:lvl1pPr>
      <a:lvl2pPr algn="ctr" defTabSz="3963988" rtl="0" fontAlgn="base">
        <a:spcBef>
          <a:spcPct val="0"/>
        </a:spcBef>
        <a:spcAft>
          <a:spcPct val="0"/>
        </a:spcAft>
        <a:defRPr sz="19100">
          <a:solidFill>
            <a:schemeClr val="tx1"/>
          </a:solidFill>
          <a:latin typeface="Calibri" pitchFamily="34" charset="0"/>
        </a:defRPr>
      </a:lvl2pPr>
      <a:lvl3pPr algn="ctr" defTabSz="3963988" rtl="0" fontAlgn="base">
        <a:spcBef>
          <a:spcPct val="0"/>
        </a:spcBef>
        <a:spcAft>
          <a:spcPct val="0"/>
        </a:spcAft>
        <a:defRPr sz="19100">
          <a:solidFill>
            <a:schemeClr val="tx1"/>
          </a:solidFill>
          <a:latin typeface="Calibri" pitchFamily="34" charset="0"/>
        </a:defRPr>
      </a:lvl3pPr>
      <a:lvl4pPr algn="ctr" defTabSz="3963988" rtl="0" fontAlgn="base">
        <a:spcBef>
          <a:spcPct val="0"/>
        </a:spcBef>
        <a:spcAft>
          <a:spcPct val="0"/>
        </a:spcAft>
        <a:defRPr sz="19100">
          <a:solidFill>
            <a:schemeClr val="tx1"/>
          </a:solidFill>
          <a:latin typeface="Calibri" pitchFamily="34" charset="0"/>
        </a:defRPr>
      </a:lvl4pPr>
      <a:lvl5pPr algn="ctr" defTabSz="3963988" rtl="0" fontAlgn="base">
        <a:spcBef>
          <a:spcPct val="0"/>
        </a:spcBef>
        <a:spcAft>
          <a:spcPct val="0"/>
        </a:spcAft>
        <a:defRPr sz="19100">
          <a:solidFill>
            <a:schemeClr val="tx1"/>
          </a:solidFill>
          <a:latin typeface="Calibri" pitchFamily="34" charset="0"/>
        </a:defRPr>
      </a:lvl5pPr>
      <a:lvl6pPr marL="457200" algn="ctr" defTabSz="3963988" rtl="0" fontAlgn="base">
        <a:spcBef>
          <a:spcPct val="0"/>
        </a:spcBef>
        <a:spcAft>
          <a:spcPct val="0"/>
        </a:spcAft>
        <a:defRPr sz="19100">
          <a:solidFill>
            <a:schemeClr val="tx1"/>
          </a:solidFill>
          <a:latin typeface="Calibri" pitchFamily="34" charset="0"/>
        </a:defRPr>
      </a:lvl6pPr>
      <a:lvl7pPr marL="914400" algn="ctr" defTabSz="3963988" rtl="0" fontAlgn="base">
        <a:spcBef>
          <a:spcPct val="0"/>
        </a:spcBef>
        <a:spcAft>
          <a:spcPct val="0"/>
        </a:spcAft>
        <a:defRPr sz="19100">
          <a:solidFill>
            <a:schemeClr val="tx1"/>
          </a:solidFill>
          <a:latin typeface="Calibri" pitchFamily="34" charset="0"/>
        </a:defRPr>
      </a:lvl7pPr>
      <a:lvl8pPr marL="1371600" algn="ctr" defTabSz="3963988" rtl="0" fontAlgn="base">
        <a:spcBef>
          <a:spcPct val="0"/>
        </a:spcBef>
        <a:spcAft>
          <a:spcPct val="0"/>
        </a:spcAft>
        <a:defRPr sz="19100">
          <a:solidFill>
            <a:schemeClr val="tx1"/>
          </a:solidFill>
          <a:latin typeface="Calibri" pitchFamily="34" charset="0"/>
        </a:defRPr>
      </a:lvl8pPr>
      <a:lvl9pPr marL="1828800" algn="ctr" defTabSz="3963988" rtl="0" fontAlgn="base">
        <a:spcBef>
          <a:spcPct val="0"/>
        </a:spcBef>
        <a:spcAft>
          <a:spcPct val="0"/>
        </a:spcAft>
        <a:defRPr sz="19100">
          <a:solidFill>
            <a:schemeClr val="tx1"/>
          </a:solidFill>
          <a:latin typeface="Calibri" pitchFamily="34" charset="0"/>
        </a:defRPr>
      </a:lvl9pPr>
    </p:titleStyle>
    <p:bodyStyle>
      <a:lvl1pPr marL="1485900" indent="-1485900" algn="l" defTabSz="3963988" rtl="0" fontAlgn="base">
        <a:spcBef>
          <a:spcPct val="20000"/>
        </a:spcBef>
        <a:spcAft>
          <a:spcPct val="0"/>
        </a:spcAft>
        <a:buFont typeface="Arial" charset="0"/>
        <a:buChar char="•"/>
        <a:defRPr sz="13900" kern="1200">
          <a:solidFill>
            <a:schemeClr val="tx1"/>
          </a:solidFill>
          <a:latin typeface="+mn-lt"/>
          <a:ea typeface="+mn-ea"/>
          <a:cs typeface="+mn-cs"/>
        </a:defRPr>
      </a:lvl1pPr>
      <a:lvl2pPr marL="3221038" indent="-1238250" algn="l" defTabSz="3963988" rtl="0" fontAlgn="base">
        <a:spcBef>
          <a:spcPct val="20000"/>
        </a:spcBef>
        <a:spcAft>
          <a:spcPct val="0"/>
        </a:spcAft>
        <a:buFont typeface="Arial" charset="0"/>
        <a:buChar char="–"/>
        <a:defRPr sz="12200" kern="1200">
          <a:solidFill>
            <a:schemeClr val="tx1"/>
          </a:solidFill>
          <a:latin typeface="+mn-lt"/>
          <a:ea typeface="+mn-ea"/>
          <a:cs typeface="+mn-cs"/>
        </a:defRPr>
      </a:lvl2pPr>
      <a:lvl3pPr marL="4956175" indent="-990600" algn="l" defTabSz="3963988" rtl="0" fontAlgn="base">
        <a:spcBef>
          <a:spcPct val="20000"/>
        </a:spcBef>
        <a:spcAft>
          <a:spcPct val="0"/>
        </a:spcAft>
        <a:buFont typeface="Arial" charset="0"/>
        <a:buChar char="•"/>
        <a:defRPr sz="10400" kern="1200">
          <a:solidFill>
            <a:schemeClr val="tx1"/>
          </a:solidFill>
          <a:latin typeface="+mn-lt"/>
          <a:ea typeface="+mn-ea"/>
          <a:cs typeface="+mn-cs"/>
        </a:defRPr>
      </a:lvl3pPr>
      <a:lvl4pPr marL="6938963"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4pPr>
      <a:lvl5pPr marL="8921750" indent="-990600" algn="l" defTabSz="3963988" rtl="0" fontAlgn="base">
        <a:spcBef>
          <a:spcPct val="20000"/>
        </a:spcBef>
        <a:spcAft>
          <a:spcPct val="0"/>
        </a:spcAft>
        <a:buFont typeface="Arial" charset="0"/>
        <a:buChar char="»"/>
        <a:defRPr sz="8700" kern="1200">
          <a:solidFill>
            <a:schemeClr val="tx1"/>
          </a:solidFill>
          <a:latin typeface="+mn-lt"/>
          <a:ea typeface="+mn-ea"/>
          <a:cs typeface="+mn-cs"/>
        </a:defRPr>
      </a:lvl5pPr>
      <a:lvl6pPr marL="1090471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6pPr>
      <a:lvl7pPr marL="1288739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7pPr>
      <a:lvl8pPr marL="14870069"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8pPr>
      <a:lvl9pPr marL="16852748" indent="-991331" algn="l" defTabSz="3965350" rtl="0" eaLnBrk="1" latinLnBrk="0" hangingPunct="1">
        <a:spcBef>
          <a:spcPct val="20000"/>
        </a:spcBef>
        <a:buFont typeface="Arial" panose="020B0604020202020204" pitchFamily="34" charset="0"/>
        <a:buChar char="•"/>
        <a:defRPr sz="8700" kern="1200">
          <a:solidFill>
            <a:schemeClr val="tx1"/>
          </a:solidFill>
          <a:latin typeface="+mn-lt"/>
          <a:ea typeface="+mn-ea"/>
          <a:cs typeface="+mn-cs"/>
        </a:defRPr>
      </a:lvl9pPr>
    </p:bodyStyle>
    <p:otherStyle>
      <a:defPPr>
        <a:defRPr lang="en-US"/>
      </a:defPPr>
      <a:lvl1pPr marL="0" algn="l" defTabSz="3965350" rtl="0" eaLnBrk="1" latinLnBrk="0" hangingPunct="1">
        <a:defRPr sz="7800" kern="1200">
          <a:solidFill>
            <a:schemeClr val="tx1"/>
          </a:solidFill>
          <a:latin typeface="+mn-lt"/>
          <a:ea typeface="+mn-ea"/>
          <a:cs typeface="+mn-cs"/>
        </a:defRPr>
      </a:lvl1pPr>
      <a:lvl2pPr marL="1982684" algn="l" defTabSz="3965350" rtl="0" eaLnBrk="1" latinLnBrk="0" hangingPunct="1">
        <a:defRPr sz="7800" kern="1200">
          <a:solidFill>
            <a:schemeClr val="tx1"/>
          </a:solidFill>
          <a:latin typeface="+mn-lt"/>
          <a:ea typeface="+mn-ea"/>
          <a:cs typeface="+mn-cs"/>
        </a:defRPr>
      </a:lvl2pPr>
      <a:lvl3pPr marL="3965350" algn="l" defTabSz="3965350" rtl="0" eaLnBrk="1" latinLnBrk="0" hangingPunct="1">
        <a:defRPr sz="7800" kern="1200">
          <a:solidFill>
            <a:schemeClr val="tx1"/>
          </a:solidFill>
          <a:latin typeface="+mn-lt"/>
          <a:ea typeface="+mn-ea"/>
          <a:cs typeface="+mn-cs"/>
        </a:defRPr>
      </a:lvl3pPr>
      <a:lvl4pPr marL="5948029" algn="l" defTabSz="3965350" rtl="0" eaLnBrk="1" latinLnBrk="0" hangingPunct="1">
        <a:defRPr sz="7800" kern="1200">
          <a:solidFill>
            <a:schemeClr val="tx1"/>
          </a:solidFill>
          <a:latin typeface="+mn-lt"/>
          <a:ea typeface="+mn-ea"/>
          <a:cs typeface="+mn-cs"/>
        </a:defRPr>
      </a:lvl4pPr>
      <a:lvl5pPr marL="7930704" algn="l" defTabSz="3965350" rtl="0" eaLnBrk="1" latinLnBrk="0" hangingPunct="1">
        <a:defRPr sz="7800" kern="1200">
          <a:solidFill>
            <a:schemeClr val="tx1"/>
          </a:solidFill>
          <a:latin typeface="+mn-lt"/>
          <a:ea typeface="+mn-ea"/>
          <a:cs typeface="+mn-cs"/>
        </a:defRPr>
      </a:lvl5pPr>
      <a:lvl6pPr marL="9913379" algn="l" defTabSz="3965350" rtl="0" eaLnBrk="1" latinLnBrk="0" hangingPunct="1">
        <a:defRPr sz="7800" kern="1200">
          <a:solidFill>
            <a:schemeClr val="tx1"/>
          </a:solidFill>
          <a:latin typeface="+mn-lt"/>
          <a:ea typeface="+mn-ea"/>
          <a:cs typeface="+mn-cs"/>
        </a:defRPr>
      </a:lvl6pPr>
      <a:lvl7pPr marL="11896058" algn="l" defTabSz="3965350" rtl="0" eaLnBrk="1" latinLnBrk="0" hangingPunct="1">
        <a:defRPr sz="7800" kern="1200">
          <a:solidFill>
            <a:schemeClr val="tx1"/>
          </a:solidFill>
          <a:latin typeface="+mn-lt"/>
          <a:ea typeface="+mn-ea"/>
          <a:cs typeface="+mn-cs"/>
        </a:defRPr>
      </a:lvl7pPr>
      <a:lvl8pPr marL="13878733" algn="l" defTabSz="3965350" rtl="0" eaLnBrk="1" latinLnBrk="0" hangingPunct="1">
        <a:defRPr sz="7800" kern="1200">
          <a:solidFill>
            <a:schemeClr val="tx1"/>
          </a:solidFill>
          <a:latin typeface="+mn-lt"/>
          <a:ea typeface="+mn-ea"/>
          <a:cs typeface="+mn-cs"/>
        </a:defRPr>
      </a:lvl8pPr>
      <a:lvl9pPr marL="15861408" algn="l" defTabSz="3965350"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diagramQuickStyle" Target="../diagrams/quickStyle1.xml"/><Relationship Id="rId20" Type="http://schemas.openxmlformats.org/officeDocument/2006/relationships/image" Target="../media/image9.png"/><Relationship Id="rId21" Type="http://schemas.microsoft.com/office/2007/relationships/hdphoto" Target="../media/hdphoto5.wdp"/><Relationship Id="rId22" Type="http://schemas.openxmlformats.org/officeDocument/2006/relationships/image" Target="../media/image10.jpeg"/><Relationship Id="rId23" Type="http://schemas.microsoft.com/office/2007/relationships/hdphoto" Target="../media/hdphoto6.wdp"/><Relationship Id="rId24" Type="http://schemas.openxmlformats.org/officeDocument/2006/relationships/image" Target="../media/image11.png"/><Relationship Id="rId25" Type="http://schemas.microsoft.com/office/2007/relationships/hdphoto" Target="../media/hdphoto7.wdp"/><Relationship Id="rId26" Type="http://schemas.openxmlformats.org/officeDocument/2006/relationships/image" Target="../media/image12.png"/><Relationship Id="rId27" Type="http://schemas.microsoft.com/office/2007/relationships/hdphoto" Target="../media/hdphoto8.wdp"/><Relationship Id="rId28" Type="http://schemas.openxmlformats.org/officeDocument/2006/relationships/image" Target="../media/image13.png"/><Relationship Id="rId29" Type="http://schemas.microsoft.com/office/2007/relationships/hdphoto" Target="../media/hdphoto9.wdp"/><Relationship Id="rId10" Type="http://schemas.openxmlformats.org/officeDocument/2006/relationships/diagramColors" Target="../diagrams/colors1.xml"/><Relationship Id="rId11" Type="http://schemas.microsoft.com/office/2007/relationships/diagramDrawing" Target="../diagrams/drawing1.xml"/><Relationship Id="rId12" Type="http://schemas.openxmlformats.org/officeDocument/2006/relationships/image" Target="../media/image5.png"/><Relationship Id="rId13" Type="http://schemas.microsoft.com/office/2007/relationships/hdphoto" Target="../media/hdphoto1.wdp"/><Relationship Id="rId14" Type="http://schemas.openxmlformats.org/officeDocument/2006/relationships/image" Target="../media/image6.png"/><Relationship Id="rId15" Type="http://schemas.microsoft.com/office/2007/relationships/hdphoto" Target="../media/hdphoto2.wdp"/><Relationship Id="rId16" Type="http://schemas.openxmlformats.org/officeDocument/2006/relationships/image" Target="../media/image7.png"/><Relationship Id="rId17" Type="http://schemas.microsoft.com/office/2007/relationships/hdphoto" Target="../media/hdphoto3.wdp"/><Relationship Id="rId18" Type="http://schemas.openxmlformats.org/officeDocument/2006/relationships/image" Target="../media/image8.png"/><Relationship Id="rId19"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who.int/mediacentre/factsheets/fs330/en/" TargetMode="External"/><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image" Target="../media/image4.png"/><Relationship Id="rId7" Type="http://schemas.openxmlformats.org/officeDocument/2006/relationships/diagramData" Target="../diagrams/data1.xml"/><Relationship Id="rId8"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59"/>
          <p:cNvSpPr txBox="1">
            <a:spLocks noChangeArrowheads="1"/>
          </p:cNvSpPr>
          <p:nvPr/>
        </p:nvSpPr>
        <p:spPr bwMode="auto">
          <a:xfrm>
            <a:off x="990600" y="6858000"/>
            <a:ext cx="12649200" cy="223355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lgn="ctr">
              <a:spcBef>
                <a:spcPct val="50000"/>
              </a:spcBef>
            </a:pPr>
            <a:r>
              <a:rPr lang="en-US" altLang="en-US" sz="6000" b="1" dirty="0" smtClean="0">
                <a:solidFill>
                  <a:srgbClr val="1A3E68"/>
                </a:solidFill>
                <a:latin typeface="Arial"/>
                <a:ea typeface="Verdana" panose="020B0604030504040204" pitchFamily="34" charset="0"/>
                <a:cs typeface="Arial"/>
              </a:rPr>
              <a:t>Background &amp; Aims</a:t>
            </a:r>
            <a:endParaRPr lang="en-US" altLang="en-US" sz="6000" b="1" dirty="0">
              <a:solidFill>
                <a:srgbClr val="1A3E68"/>
              </a:solidFill>
              <a:latin typeface="Arial"/>
              <a:ea typeface="Verdana" panose="020B0604030504040204" pitchFamily="34" charset="0"/>
              <a:cs typeface="Arial"/>
            </a:endParaRPr>
          </a:p>
          <a:p>
            <a:pPr>
              <a:spcBef>
                <a:spcPct val="50000"/>
              </a:spcBef>
            </a:pPr>
            <a:endParaRPr lang="en-US" altLang="en-US" sz="2600" dirty="0">
              <a:solidFill>
                <a:srgbClr val="052049"/>
              </a:solidFill>
              <a:latin typeface="Arial"/>
              <a:ea typeface="Verdana" panose="020B0604030504040204" pitchFamily="34" charset="0"/>
              <a:cs typeface="Arial"/>
            </a:endParaRPr>
          </a:p>
          <a:p>
            <a:pPr marL="457200" indent="-457200" algn="just">
              <a:buFont typeface="Arial"/>
              <a:buChar char="•"/>
            </a:pPr>
            <a:r>
              <a:rPr lang="en-US" sz="3000" dirty="0" smtClean="0">
                <a:latin typeface="Arial"/>
                <a:cs typeface="Arial"/>
              </a:rPr>
              <a:t>According to WHO, endemic diarrheal disease is a leading cause of mortality, morbidity and malnutrition, especially in children under the age of five [1]. It is </a:t>
            </a:r>
            <a:r>
              <a:rPr lang="en-US" sz="3000" dirty="0">
                <a:latin typeface="Arial"/>
                <a:cs typeface="Arial"/>
              </a:rPr>
              <a:t>a result of a lack of access to clean water and living </a:t>
            </a:r>
            <a:r>
              <a:rPr lang="en-US" sz="3000" dirty="0" smtClean="0">
                <a:latin typeface="Arial"/>
                <a:cs typeface="Arial"/>
              </a:rPr>
              <a:t>conditions that do not promote personal and domestic hygiene.</a:t>
            </a:r>
          </a:p>
          <a:p>
            <a:pPr algn="just"/>
            <a:endParaRPr lang="en-US" sz="3000" dirty="0" smtClean="0">
              <a:latin typeface="Arial"/>
              <a:cs typeface="Arial"/>
            </a:endParaRPr>
          </a:p>
          <a:p>
            <a:pPr algn="just">
              <a:spcBef>
                <a:spcPct val="20000"/>
              </a:spcBef>
            </a:pPr>
            <a:endParaRPr lang="en-US" sz="3000" dirty="0" smtClean="0">
              <a:latin typeface="Arial"/>
              <a:cs typeface="Arial"/>
            </a:endParaRPr>
          </a:p>
          <a:p>
            <a:pPr algn="just">
              <a:spcBef>
                <a:spcPct val="20000"/>
              </a:spcBef>
            </a:pPr>
            <a:endParaRPr lang="en-US" sz="3000" dirty="0" smtClean="0">
              <a:latin typeface="Arial"/>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a:solidFill>
                <a:srgbClr val="DDAA00"/>
              </a:solidFill>
              <a:latin typeface="Arial"/>
              <a:ea typeface="Verdana" panose="020B0604030504040204" pitchFamily="34" charset="0"/>
              <a:cs typeface="Arial"/>
            </a:endParaRPr>
          </a:p>
          <a:p>
            <a:pPr>
              <a:spcBef>
                <a:spcPct val="20000"/>
              </a:spcBef>
            </a:pPr>
            <a:endParaRPr lang="en-US" altLang="en-US" sz="3000" b="1" dirty="0" smtClean="0">
              <a:solidFill>
                <a:srgbClr val="DDAA00"/>
              </a:solidFill>
              <a:latin typeface="Arial"/>
              <a:ea typeface="Verdana" panose="020B0604030504040204" pitchFamily="34" charset="0"/>
              <a:cs typeface="Arial"/>
            </a:endParaRPr>
          </a:p>
          <a:p>
            <a:pPr>
              <a:spcBef>
                <a:spcPct val="20000"/>
              </a:spcBef>
            </a:pPr>
            <a:endParaRPr lang="en-US" altLang="en-US" sz="3000" b="1" dirty="0">
              <a:solidFill>
                <a:srgbClr val="DDAA00"/>
              </a:solidFill>
              <a:latin typeface="Arial"/>
              <a:ea typeface="Verdana" panose="020B0604030504040204" pitchFamily="34" charset="0"/>
              <a:cs typeface="Arial"/>
            </a:endParaRPr>
          </a:p>
          <a:p>
            <a:pPr>
              <a:spcBef>
                <a:spcPct val="20000"/>
              </a:spcBef>
            </a:pPr>
            <a:endParaRPr lang="en-US" altLang="en-US" sz="4000" b="1" dirty="0" smtClean="0">
              <a:solidFill>
                <a:srgbClr val="DDAA00"/>
              </a:solidFill>
              <a:latin typeface="Arial"/>
              <a:ea typeface="Verdana" panose="020B0604030504040204" pitchFamily="34" charset="0"/>
              <a:cs typeface="Arial"/>
            </a:endParaRPr>
          </a:p>
          <a:p>
            <a:pPr algn="just">
              <a:spcBef>
                <a:spcPct val="20000"/>
              </a:spcBef>
            </a:pPr>
            <a:endParaRPr lang="en-US" sz="3000" dirty="0" smtClean="0">
              <a:latin typeface="Arial"/>
              <a:cs typeface="Arial"/>
            </a:endParaRPr>
          </a:p>
          <a:p>
            <a:pPr algn="just">
              <a:spcBef>
                <a:spcPct val="20000"/>
              </a:spcBef>
            </a:pPr>
            <a:endParaRPr lang="en-US" sz="3000" dirty="0">
              <a:latin typeface="Arial"/>
              <a:cs typeface="Arial"/>
            </a:endParaRPr>
          </a:p>
          <a:p>
            <a:pPr algn="just">
              <a:spcBef>
                <a:spcPct val="20000"/>
              </a:spcBef>
            </a:pPr>
            <a:endParaRPr lang="en-US" sz="3000" dirty="0" smtClean="0">
              <a:latin typeface="Arial"/>
              <a:cs typeface="Arial"/>
            </a:endParaRPr>
          </a:p>
          <a:p>
            <a:pPr algn="just">
              <a:spcBef>
                <a:spcPct val="20000"/>
              </a:spcBef>
            </a:pPr>
            <a:endParaRPr lang="en-US" sz="3000" dirty="0">
              <a:latin typeface="Arial"/>
              <a:cs typeface="Arial"/>
            </a:endParaRPr>
          </a:p>
          <a:p>
            <a:pPr algn="just">
              <a:spcBef>
                <a:spcPct val="20000"/>
              </a:spcBef>
            </a:pPr>
            <a:endParaRPr lang="en-US" sz="3000" dirty="0" smtClean="0">
              <a:latin typeface="Arial"/>
              <a:cs typeface="Arial"/>
            </a:endParaRPr>
          </a:p>
          <a:p>
            <a:pPr algn="just">
              <a:spcBef>
                <a:spcPct val="20000"/>
              </a:spcBef>
            </a:pPr>
            <a:endParaRPr lang="en-US" sz="3000" dirty="0">
              <a:latin typeface="Arial"/>
              <a:cs typeface="Arial"/>
            </a:endParaRPr>
          </a:p>
          <a:p>
            <a:pPr>
              <a:spcBef>
                <a:spcPct val="20000"/>
              </a:spcBef>
            </a:pPr>
            <a:endParaRPr lang="en-US" altLang="en-US" sz="4000" b="1" dirty="0" smtClean="0">
              <a:solidFill>
                <a:srgbClr val="DDAA00"/>
              </a:solidFill>
              <a:latin typeface="Arial"/>
              <a:ea typeface="Verdana" panose="020B0604030504040204" pitchFamily="34" charset="0"/>
              <a:cs typeface="Arial"/>
            </a:endParaRPr>
          </a:p>
          <a:p>
            <a:pPr>
              <a:spcBef>
                <a:spcPct val="20000"/>
              </a:spcBef>
            </a:pPr>
            <a:endParaRPr lang="en-US" altLang="en-US" sz="4000" b="1" dirty="0">
              <a:solidFill>
                <a:srgbClr val="DDAA00"/>
              </a:solidFill>
              <a:latin typeface="Arial"/>
              <a:ea typeface="Verdana" panose="020B0604030504040204" pitchFamily="34" charset="0"/>
              <a:cs typeface="Arial"/>
            </a:endParaRPr>
          </a:p>
          <a:p>
            <a:pPr>
              <a:spcBef>
                <a:spcPct val="20000"/>
              </a:spcBef>
            </a:pPr>
            <a:endParaRPr lang="en-US" altLang="en-US" sz="4000" b="1" dirty="0">
              <a:solidFill>
                <a:srgbClr val="DDAA00"/>
              </a:solidFill>
              <a:latin typeface="Arial"/>
              <a:ea typeface="Verdana" panose="020B0604030504040204" pitchFamily="34" charset="0"/>
              <a:cs typeface="Arial"/>
            </a:endParaRPr>
          </a:p>
          <a:p>
            <a:pPr>
              <a:spcBef>
                <a:spcPct val="20000"/>
              </a:spcBef>
            </a:pPr>
            <a:endParaRPr lang="en-US" altLang="en-US" sz="4000" b="1" dirty="0" smtClean="0">
              <a:solidFill>
                <a:srgbClr val="DDAA00"/>
              </a:solidFill>
              <a:latin typeface="Arial"/>
              <a:ea typeface="Verdana" panose="020B0604030504040204" pitchFamily="34" charset="0"/>
              <a:cs typeface="Arial"/>
            </a:endParaRPr>
          </a:p>
          <a:p>
            <a:pPr>
              <a:spcBef>
                <a:spcPct val="20000"/>
              </a:spcBef>
            </a:pPr>
            <a:r>
              <a:rPr lang="en-US" altLang="en-US" sz="4400" b="1" dirty="0" smtClean="0">
                <a:solidFill>
                  <a:srgbClr val="DDAA00"/>
                </a:solidFill>
                <a:latin typeface="Arial"/>
                <a:ea typeface="Verdana" panose="020B0604030504040204" pitchFamily="34" charset="0"/>
                <a:cs typeface="Arial"/>
              </a:rPr>
              <a:t>Hypothesis</a:t>
            </a:r>
            <a:endParaRPr lang="en-US" altLang="en-US" sz="4000" b="1" dirty="0">
              <a:solidFill>
                <a:srgbClr val="DDAA00"/>
              </a:solidFill>
              <a:latin typeface="Arial"/>
              <a:ea typeface="Verdana" panose="020B0604030504040204" pitchFamily="34" charset="0"/>
              <a:cs typeface="Arial"/>
            </a:endParaRPr>
          </a:p>
          <a:p>
            <a:pPr marL="457200" indent="-457200">
              <a:spcBef>
                <a:spcPct val="20000"/>
              </a:spcBef>
              <a:buFont typeface="Arial"/>
              <a:buChar char="•"/>
            </a:pPr>
            <a:r>
              <a:rPr lang="en-US" sz="3200" b="1" dirty="0">
                <a:latin typeface="Arial"/>
                <a:cs typeface="Arial"/>
              </a:rPr>
              <a:t>B</a:t>
            </a:r>
            <a:r>
              <a:rPr lang="en-US" sz="3200" b="1" dirty="0" smtClean="0">
                <a:latin typeface="Arial"/>
                <a:cs typeface="Arial"/>
              </a:rPr>
              <a:t>aseline </a:t>
            </a:r>
            <a:r>
              <a:rPr lang="en-US" sz="3200" b="1" dirty="0">
                <a:latin typeface="Arial"/>
                <a:cs typeface="Arial"/>
              </a:rPr>
              <a:t>diarrheal disease rates </a:t>
            </a:r>
            <a:r>
              <a:rPr lang="en-US" sz="3200" b="1" dirty="0" smtClean="0">
                <a:latin typeface="Arial"/>
                <a:cs typeface="Arial"/>
              </a:rPr>
              <a:t>will </a:t>
            </a:r>
            <a:r>
              <a:rPr lang="en-US" sz="3200" b="1" dirty="0">
                <a:latin typeface="Arial"/>
                <a:cs typeface="Arial"/>
              </a:rPr>
              <a:t>be inversely related to access to clean drinking </a:t>
            </a:r>
            <a:r>
              <a:rPr lang="en-US" sz="3200" b="1" dirty="0" smtClean="0">
                <a:latin typeface="Arial"/>
                <a:cs typeface="Arial"/>
              </a:rPr>
              <a:t>water. </a:t>
            </a:r>
          </a:p>
          <a:p>
            <a:pPr marL="457200" indent="-457200">
              <a:spcBef>
                <a:spcPct val="20000"/>
              </a:spcBef>
              <a:buFont typeface="Arial"/>
              <a:buChar char="•"/>
            </a:pPr>
            <a:r>
              <a:rPr lang="en-US" sz="3200" b="1" dirty="0">
                <a:latin typeface="Arial"/>
                <a:cs typeface="Arial"/>
              </a:rPr>
              <a:t>I</a:t>
            </a:r>
            <a:r>
              <a:rPr lang="en-US" sz="3200" b="1" dirty="0" smtClean="0">
                <a:latin typeface="Arial"/>
                <a:cs typeface="Arial"/>
              </a:rPr>
              <a:t>ntroducing </a:t>
            </a:r>
            <a:r>
              <a:rPr lang="en-US" sz="3200" b="1" dirty="0" err="1">
                <a:latin typeface="Arial"/>
                <a:cs typeface="Arial"/>
              </a:rPr>
              <a:t>POuWT</a:t>
            </a:r>
            <a:r>
              <a:rPr lang="en-US" sz="3200" b="1" dirty="0">
                <a:latin typeface="Arial"/>
                <a:cs typeface="Arial"/>
              </a:rPr>
              <a:t> to households in rural Nicaragua </a:t>
            </a:r>
            <a:r>
              <a:rPr lang="en-US" sz="3200" b="1" dirty="0" smtClean="0">
                <a:latin typeface="Arial"/>
                <a:cs typeface="Arial"/>
              </a:rPr>
              <a:t>will </a:t>
            </a:r>
            <a:r>
              <a:rPr lang="en-US" sz="3200" b="1" dirty="0">
                <a:latin typeface="Arial"/>
                <a:cs typeface="Arial"/>
              </a:rPr>
              <a:t>improve the quality of drinking water by reducing the amount of bacteria and contaminants</a:t>
            </a:r>
            <a:r>
              <a:rPr lang="en-US" sz="3200" b="1" dirty="0" smtClean="0">
                <a:latin typeface="Arial"/>
                <a:cs typeface="Arial"/>
              </a:rPr>
              <a:t>.</a:t>
            </a:r>
          </a:p>
        </p:txBody>
      </p:sp>
      <p:sp>
        <p:nvSpPr>
          <p:cNvPr id="3075" name="Rectangle 200"/>
          <p:cNvSpPr>
            <a:spLocks noChangeArrowheads="1"/>
          </p:cNvSpPr>
          <p:nvPr/>
        </p:nvSpPr>
        <p:spPr bwMode="auto">
          <a:xfrm>
            <a:off x="33528000" y="6858000"/>
            <a:ext cx="14782800" cy="2095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lgn="ctr"/>
            <a:r>
              <a:rPr lang="en-US" altLang="en-US" sz="6000" b="1" dirty="0" smtClean="0">
                <a:solidFill>
                  <a:srgbClr val="1A3E68"/>
                </a:solidFill>
                <a:latin typeface="Arial"/>
                <a:ea typeface="Verdana" panose="020B0604030504040204" pitchFamily="34" charset="0"/>
                <a:cs typeface="Arial"/>
              </a:rPr>
              <a:t>Results and Discussion</a:t>
            </a:r>
            <a:endParaRPr lang="en-US" altLang="en-US" sz="6000" b="1" dirty="0">
              <a:solidFill>
                <a:srgbClr val="1A3E68"/>
              </a:solidFill>
              <a:latin typeface="Arial"/>
              <a:ea typeface="Verdana" panose="020B0604030504040204" pitchFamily="34" charset="0"/>
              <a:cs typeface="Arial"/>
            </a:endParaRPr>
          </a:p>
          <a:p>
            <a:endParaRPr lang="en-US" altLang="en-US" sz="2600" dirty="0">
              <a:solidFill>
                <a:srgbClr val="052049"/>
              </a:solidFill>
              <a:latin typeface="Arial"/>
              <a:ea typeface="Verdana" panose="020B0604030504040204" pitchFamily="34" charset="0"/>
              <a:cs typeface="Arial"/>
            </a:endParaRPr>
          </a:p>
          <a:p>
            <a:endParaRPr lang="en-US" altLang="en-US" sz="2600" dirty="0">
              <a:latin typeface="Arial"/>
              <a:ea typeface="Verdana" panose="020B0604030504040204" pitchFamily="34" charset="0"/>
              <a:cs typeface="Arial"/>
            </a:endParaRPr>
          </a:p>
        </p:txBody>
      </p:sp>
      <p:sp>
        <p:nvSpPr>
          <p:cNvPr id="3076" name="Rectangle 202"/>
          <p:cNvSpPr>
            <a:spLocks noChangeArrowheads="1"/>
          </p:cNvSpPr>
          <p:nvPr/>
        </p:nvSpPr>
        <p:spPr bwMode="auto">
          <a:xfrm>
            <a:off x="33528000" y="28346400"/>
            <a:ext cx="147447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lgn="ctr">
              <a:spcBef>
                <a:spcPct val="20000"/>
              </a:spcBef>
            </a:pPr>
            <a:r>
              <a:rPr lang="en-US" altLang="en-US" sz="6000" b="1" dirty="0" smtClean="0">
                <a:solidFill>
                  <a:srgbClr val="1A3E68"/>
                </a:solidFill>
                <a:latin typeface="Arial"/>
                <a:ea typeface="Verdana" panose="020B0604030504040204" pitchFamily="34" charset="0"/>
                <a:cs typeface="Arial"/>
              </a:rPr>
              <a:t>References</a:t>
            </a:r>
            <a:endParaRPr lang="en-US" altLang="en-US" sz="2600" dirty="0">
              <a:solidFill>
                <a:srgbClr val="052049"/>
              </a:solidFill>
              <a:latin typeface="Arial"/>
              <a:ea typeface="Verdana" panose="020B0604030504040204" pitchFamily="34" charset="0"/>
              <a:cs typeface="Arial"/>
            </a:endParaRPr>
          </a:p>
          <a:p>
            <a:pPr marL="457200" indent="-457200">
              <a:buAutoNum type="arabicPeriod"/>
            </a:pPr>
            <a:r>
              <a:rPr lang="en-US" sz="2000" dirty="0" err="1" smtClean="0">
                <a:latin typeface="Arial"/>
                <a:cs typeface="Arial"/>
              </a:rPr>
              <a:t>Diarrhoeal</a:t>
            </a:r>
            <a:r>
              <a:rPr lang="en-US" sz="2000" dirty="0" smtClean="0">
                <a:latin typeface="Arial"/>
                <a:cs typeface="Arial"/>
              </a:rPr>
              <a:t> </a:t>
            </a:r>
            <a:r>
              <a:rPr lang="en-US" sz="2000" dirty="0">
                <a:latin typeface="Arial"/>
                <a:cs typeface="Arial"/>
              </a:rPr>
              <a:t>disease Fact Sheet. WHO</a:t>
            </a:r>
            <a:r>
              <a:rPr lang="en-US" sz="2000" dirty="0">
                <a:solidFill>
                  <a:srgbClr val="000000"/>
                </a:solidFill>
                <a:latin typeface="Arial"/>
                <a:cs typeface="Arial"/>
              </a:rPr>
              <a:t>. 2013</a:t>
            </a:r>
            <a:r>
              <a:rPr lang="en-US" sz="2000" dirty="0" smtClean="0">
                <a:solidFill>
                  <a:srgbClr val="000000"/>
                </a:solidFill>
                <a:latin typeface="Arial"/>
                <a:cs typeface="Arial"/>
              </a:rPr>
              <a:t>, </a:t>
            </a:r>
            <a:r>
              <a:rPr lang="en-US" sz="2000" dirty="0" smtClean="0">
                <a:solidFill>
                  <a:srgbClr val="000000"/>
                </a:solidFill>
                <a:latin typeface="Arial"/>
                <a:cs typeface="Arial"/>
                <a:hlinkClick r:id="rId3"/>
              </a:rPr>
              <a:t>http</a:t>
            </a:r>
            <a:r>
              <a:rPr lang="en-US" sz="2000" dirty="0">
                <a:solidFill>
                  <a:srgbClr val="000000"/>
                </a:solidFill>
                <a:latin typeface="Arial"/>
                <a:cs typeface="Arial"/>
                <a:hlinkClick r:id="rId3"/>
              </a:rPr>
              <a:t>://www.who.int/mediacentre/factsheets/fs330/en/</a:t>
            </a:r>
            <a:r>
              <a:rPr lang="en-US" altLang="en-US" sz="2000" dirty="0" smtClean="0">
                <a:solidFill>
                  <a:srgbClr val="000000"/>
                </a:solidFill>
                <a:latin typeface="Arial"/>
                <a:ea typeface="Verdana" panose="020B0604030504040204" pitchFamily="34" charset="0"/>
                <a:cs typeface="Arial"/>
              </a:rPr>
              <a:t> </a:t>
            </a:r>
          </a:p>
          <a:p>
            <a:pPr marL="457200" indent="-457200">
              <a:buAutoNum type="arabicPeriod"/>
            </a:pPr>
            <a:r>
              <a:rPr lang="en-US" sz="2000" dirty="0" err="1" smtClean="0">
                <a:solidFill>
                  <a:srgbClr val="000000"/>
                </a:solidFill>
                <a:latin typeface="Arial"/>
                <a:cs typeface="Arial"/>
              </a:rPr>
              <a:t>Ehdaie</a:t>
            </a:r>
            <a:r>
              <a:rPr lang="en-US" sz="2000" dirty="0" smtClean="0">
                <a:solidFill>
                  <a:srgbClr val="000000"/>
                </a:solidFill>
                <a:latin typeface="Arial"/>
                <a:cs typeface="Arial"/>
              </a:rPr>
              <a:t> </a:t>
            </a:r>
            <a:r>
              <a:rPr lang="en-US" sz="2000" dirty="0">
                <a:solidFill>
                  <a:srgbClr val="000000"/>
                </a:solidFill>
                <a:latin typeface="Arial"/>
                <a:cs typeface="Arial"/>
              </a:rPr>
              <a:t>B, </a:t>
            </a:r>
            <a:r>
              <a:rPr lang="en-US" sz="2000" dirty="0" err="1">
                <a:solidFill>
                  <a:srgbClr val="000000"/>
                </a:solidFill>
                <a:latin typeface="Arial"/>
                <a:cs typeface="Arial"/>
              </a:rPr>
              <a:t>Rento</a:t>
            </a:r>
            <a:r>
              <a:rPr lang="en-US" sz="2000" dirty="0">
                <a:solidFill>
                  <a:srgbClr val="000000"/>
                </a:solidFill>
                <a:latin typeface="Arial"/>
                <a:cs typeface="Arial"/>
              </a:rPr>
              <a:t> CT , Son V, Turner SS, </a:t>
            </a:r>
            <a:r>
              <a:rPr lang="en-US" sz="2000" dirty="0" err="1">
                <a:solidFill>
                  <a:srgbClr val="000000"/>
                </a:solidFill>
                <a:latin typeface="Arial"/>
                <a:cs typeface="Arial"/>
              </a:rPr>
              <a:t>Samie</a:t>
            </a:r>
            <a:r>
              <a:rPr lang="en-US" sz="2000" dirty="0">
                <a:solidFill>
                  <a:srgbClr val="000000"/>
                </a:solidFill>
                <a:latin typeface="Arial"/>
                <a:cs typeface="Arial"/>
              </a:rPr>
              <a:t> A, Dillingham RA, Smith JA. Evaluation of </a:t>
            </a:r>
            <a:r>
              <a:rPr lang="en-US" sz="2000" dirty="0" smtClean="0">
                <a:solidFill>
                  <a:srgbClr val="000000"/>
                </a:solidFill>
                <a:latin typeface="Arial"/>
                <a:cs typeface="Arial"/>
              </a:rPr>
              <a:t>a Silver</a:t>
            </a:r>
            <a:r>
              <a:rPr lang="en-US" sz="2000" dirty="0">
                <a:solidFill>
                  <a:srgbClr val="000000"/>
                </a:solidFill>
                <a:latin typeface="Arial"/>
                <a:cs typeface="Arial"/>
              </a:rPr>
              <a:t>-Embedded Ceramic Tablet as a Primary and Secondary </a:t>
            </a:r>
            <a:r>
              <a:rPr lang="en-US" sz="2000" dirty="0" err="1" smtClean="0">
                <a:solidFill>
                  <a:srgbClr val="000000"/>
                </a:solidFill>
                <a:latin typeface="Arial"/>
                <a:cs typeface="Arial"/>
              </a:rPr>
              <a:t>POuWT</a:t>
            </a:r>
            <a:r>
              <a:rPr lang="en-US" sz="2000" dirty="0" smtClean="0">
                <a:solidFill>
                  <a:srgbClr val="000000"/>
                </a:solidFill>
                <a:latin typeface="Arial"/>
                <a:cs typeface="Arial"/>
              </a:rPr>
              <a:t> in </a:t>
            </a:r>
            <a:r>
              <a:rPr lang="en-US" sz="2000" dirty="0">
                <a:solidFill>
                  <a:srgbClr val="000000"/>
                </a:solidFill>
                <a:latin typeface="Arial"/>
                <a:cs typeface="Arial"/>
              </a:rPr>
              <a:t>Limpopo </a:t>
            </a:r>
            <a:r>
              <a:rPr lang="en-US" sz="2000" dirty="0">
                <a:latin typeface="Arial"/>
                <a:cs typeface="Arial"/>
              </a:rPr>
              <a:t>Province, S. Africa. </a:t>
            </a:r>
            <a:r>
              <a:rPr lang="en-US" sz="2000" dirty="0" err="1">
                <a:latin typeface="Arial"/>
                <a:cs typeface="Arial"/>
              </a:rPr>
              <a:t>PLoS</a:t>
            </a:r>
            <a:r>
              <a:rPr lang="en-US" sz="2000" dirty="0">
                <a:latin typeface="Arial"/>
                <a:cs typeface="Arial"/>
              </a:rPr>
              <a:t> ONE. Jan 17, </a:t>
            </a:r>
            <a:r>
              <a:rPr lang="en-US" sz="2000" dirty="0" smtClean="0">
                <a:latin typeface="Arial"/>
                <a:cs typeface="Arial"/>
              </a:rPr>
              <a:t>2017</a:t>
            </a:r>
          </a:p>
          <a:p>
            <a:pPr marL="457200" indent="-457200">
              <a:buAutoNum type="arabicPeriod"/>
            </a:pPr>
            <a:r>
              <a:rPr lang="en-US" sz="2000" dirty="0" err="1" smtClean="0">
                <a:latin typeface="Arial"/>
                <a:cs typeface="Arial"/>
              </a:rPr>
              <a:t>Lantagne</a:t>
            </a:r>
            <a:r>
              <a:rPr lang="en-US" sz="2000" dirty="0" smtClean="0">
                <a:latin typeface="Arial"/>
                <a:cs typeface="Arial"/>
              </a:rPr>
              <a:t> </a:t>
            </a:r>
            <a:r>
              <a:rPr lang="en-US" sz="2000" dirty="0">
                <a:latin typeface="Arial"/>
                <a:cs typeface="Arial"/>
              </a:rPr>
              <a:t>DS. Investigation of the Potters for Peace Colloidal Silver Impregnated </a:t>
            </a:r>
            <a:r>
              <a:rPr lang="en-US" sz="2000" dirty="0" smtClean="0">
                <a:latin typeface="Arial"/>
                <a:cs typeface="Arial"/>
              </a:rPr>
              <a:t>Ceramic Filter</a:t>
            </a:r>
            <a:r>
              <a:rPr lang="en-US" sz="2000" dirty="0">
                <a:latin typeface="Arial"/>
                <a:cs typeface="Arial"/>
              </a:rPr>
              <a:t>, Report 1: Intrinsic Effectiveness. Jubilee House Community. December 21, 2001</a:t>
            </a:r>
            <a:r>
              <a:rPr lang="en-US" sz="2000" dirty="0" smtClean="0">
                <a:latin typeface="Arial"/>
                <a:cs typeface="Arial"/>
              </a:rPr>
              <a:t>.</a:t>
            </a:r>
          </a:p>
          <a:p>
            <a:pPr marL="457200" indent="-457200">
              <a:buAutoNum type="arabicPeriod"/>
            </a:pPr>
            <a:r>
              <a:rPr lang="en-US" sz="2000" dirty="0" err="1" smtClean="0">
                <a:latin typeface="Arial"/>
                <a:cs typeface="Arial"/>
              </a:rPr>
              <a:t>Searles</a:t>
            </a:r>
            <a:r>
              <a:rPr lang="en-US" sz="2000" dirty="0" smtClean="0">
                <a:latin typeface="Arial"/>
                <a:cs typeface="Arial"/>
              </a:rPr>
              <a:t> </a:t>
            </a:r>
            <a:r>
              <a:rPr lang="en-US" sz="2000" dirty="0">
                <a:latin typeface="Arial"/>
                <a:cs typeface="Arial"/>
              </a:rPr>
              <a:t>N.S, Mueller B.A, Kuehn CM. An evaluation of semi-quantitative test strips for </a:t>
            </a:r>
            <a:r>
              <a:rPr lang="en-US" sz="2000" dirty="0" smtClean="0">
                <a:latin typeface="Arial"/>
                <a:cs typeface="Arial"/>
              </a:rPr>
              <a:t>the measurement </a:t>
            </a:r>
            <a:r>
              <a:rPr lang="en-US" sz="2000" dirty="0">
                <a:latin typeface="Arial"/>
                <a:cs typeface="Arial"/>
              </a:rPr>
              <a:t>of nitrate in drinking water in epidemiologic studies. Journal of </a:t>
            </a:r>
            <a:r>
              <a:rPr lang="en-US" sz="2000" dirty="0" smtClean="0">
                <a:latin typeface="Arial"/>
                <a:cs typeface="Arial"/>
              </a:rPr>
              <a:t>Exposure Science</a:t>
            </a:r>
            <a:r>
              <a:rPr lang="en-US" sz="2000" dirty="0">
                <a:latin typeface="Arial"/>
                <a:cs typeface="Arial"/>
              </a:rPr>
              <a:t> </a:t>
            </a:r>
            <a:r>
              <a:rPr lang="en-US" sz="2000" dirty="0" smtClean="0">
                <a:latin typeface="Arial"/>
                <a:cs typeface="Arial"/>
              </a:rPr>
              <a:t>and </a:t>
            </a:r>
            <a:r>
              <a:rPr lang="en-US" sz="2000" dirty="0" err="1">
                <a:latin typeface="Arial"/>
                <a:cs typeface="Arial"/>
              </a:rPr>
              <a:t>Enviromental</a:t>
            </a:r>
            <a:r>
              <a:rPr lang="en-US" sz="2000" dirty="0">
                <a:latin typeface="Arial"/>
                <a:cs typeface="Arial"/>
              </a:rPr>
              <a:t> Epidemiology. March </a:t>
            </a:r>
            <a:r>
              <a:rPr lang="en-US" sz="2000" dirty="0" smtClean="0">
                <a:latin typeface="Arial"/>
                <a:cs typeface="Arial"/>
              </a:rPr>
              <a:t>2008</a:t>
            </a:r>
          </a:p>
          <a:p>
            <a:pPr marL="457200" indent="-457200">
              <a:buAutoNum type="arabicPeriod"/>
            </a:pPr>
            <a:r>
              <a:rPr lang="en-US" sz="2000" dirty="0" smtClean="0">
                <a:latin typeface="Arial"/>
                <a:cs typeface="Arial"/>
              </a:rPr>
              <a:t>Weiss</a:t>
            </a:r>
            <a:r>
              <a:rPr lang="en-US" sz="2000" dirty="0">
                <a:latin typeface="Arial"/>
                <a:cs typeface="Arial"/>
              </a:rPr>
              <a:t>, P., </a:t>
            </a:r>
            <a:r>
              <a:rPr lang="en-US" sz="2000" dirty="0" err="1">
                <a:latin typeface="Arial"/>
                <a:cs typeface="Arial"/>
              </a:rPr>
              <a:t>Gim</a:t>
            </a:r>
            <a:r>
              <a:rPr lang="en-US" sz="2000" dirty="0">
                <a:latin typeface="Arial"/>
                <a:cs typeface="Arial"/>
              </a:rPr>
              <a:t> Aw, T., Urquhart, G. R., </a:t>
            </a:r>
            <a:r>
              <a:rPr lang="en-US" sz="2000" dirty="0" err="1">
                <a:latin typeface="Arial"/>
                <a:cs typeface="Arial"/>
              </a:rPr>
              <a:t>Galeano</a:t>
            </a:r>
            <a:r>
              <a:rPr lang="en-US" sz="2000" dirty="0">
                <a:latin typeface="Arial"/>
                <a:cs typeface="Arial"/>
              </a:rPr>
              <a:t>, M., Rose, J. Well water quality in </a:t>
            </a:r>
            <a:r>
              <a:rPr lang="en-US" sz="2000" dirty="0" smtClean="0">
                <a:latin typeface="Arial"/>
                <a:cs typeface="Arial"/>
              </a:rPr>
              <a:t>rural Nicaragua </a:t>
            </a:r>
            <a:r>
              <a:rPr lang="en-US" sz="2000" dirty="0">
                <a:latin typeface="Arial"/>
                <a:cs typeface="Arial"/>
              </a:rPr>
              <a:t>using a low-cost bacterial test and microbial source tracking. Journal of </a:t>
            </a:r>
            <a:r>
              <a:rPr lang="en-US" sz="2000" dirty="0" smtClean="0">
                <a:latin typeface="Arial"/>
                <a:cs typeface="Arial"/>
              </a:rPr>
              <a:t>Water/Health</a:t>
            </a:r>
            <a:r>
              <a:rPr lang="en-US" sz="2000" dirty="0">
                <a:latin typeface="Arial"/>
                <a:cs typeface="Arial"/>
              </a:rPr>
              <a:t>. April 2016</a:t>
            </a:r>
            <a:r>
              <a:rPr lang="en-US" sz="2000" dirty="0" smtClean="0">
                <a:latin typeface="Arial"/>
                <a:cs typeface="Arial"/>
              </a:rPr>
              <a:t>.</a:t>
            </a:r>
          </a:p>
        </p:txBody>
      </p:sp>
      <p:sp>
        <p:nvSpPr>
          <p:cNvPr id="3077" name="Rectangle 204"/>
          <p:cNvSpPr>
            <a:spLocks noChangeArrowheads="1"/>
          </p:cNvSpPr>
          <p:nvPr/>
        </p:nvSpPr>
        <p:spPr bwMode="auto">
          <a:xfrm>
            <a:off x="14554200" y="25831800"/>
            <a:ext cx="18135600" cy="6629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marL="176213" indent="-176213" defTabSz="3949700">
              <a:tabLst>
                <a:tab pos="704850" algn="l"/>
              </a:tabLst>
              <a:defRPr sz="2200">
                <a:solidFill>
                  <a:schemeClr val="tx1"/>
                </a:solidFill>
                <a:latin typeface="Arial" charset="0"/>
              </a:defRPr>
            </a:lvl1pPr>
            <a:lvl2pPr marL="742950" indent="-285750" defTabSz="3949700">
              <a:tabLst>
                <a:tab pos="704850" algn="l"/>
              </a:tabLst>
              <a:defRPr sz="2200">
                <a:solidFill>
                  <a:schemeClr val="tx1"/>
                </a:solidFill>
                <a:latin typeface="Arial" charset="0"/>
              </a:defRPr>
            </a:lvl2pPr>
            <a:lvl3pPr marL="1143000" indent="-228600" defTabSz="3949700">
              <a:tabLst>
                <a:tab pos="704850" algn="l"/>
              </a:tabLst>
              <a:defRPr sz="2200">
                <a:solidFill>
                  <a:schemeClr val="tx1"/>
                </a:solidFill>
                <a:latin typeface="Arial" charset="0"/>
              </a:defRPr>
            </a:lvl3pPr>
            <a:lvl4pPr marL="1600200" indent="-228600" defTabSz="3949700">
              <a:tabLst>
                <a:tab pos="704850" algn="l"/>
              </a:tabLst>
              <a:defRPr sz="2200">
                <a:solidFill>
                  <a:schemeClr val="tx1"/>
                </a:solidFill>
                <a:latin typeface="Arial" charset="0"/>
              </a:defRPr>
            </a:lvl4pPr>
            <a:lvl5pPr marL="2057400" indent="-228600" defTabSz="3949700">
              <a:tabLst>
                <a:tab pos="704850"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Lst>
              <a:defRPr sz="2200">
                <a:solidFill>
                  <a:schemeClr val="tx1"/>
                </a:solidFill>
                <a:latin typeface="Arial" charset="0"/>
              </a:defRPr>
            </a:lvl9pPr>
          </a:lstStyle>
          <a:p>
            <a:pPr algn="ctr">
              <a:spcBef>
                <a:spcPct val="60000"/>
              </a:spcBef>
            </a:pPr>
            <a:r>
              <a:rPr lang="en-US" altLang="en-US" sz="6000" b="1" spc="-150" dirty="0" smtClean="0">
                <a:solidFill>
                  <a:srgbClr val="1A3E68"/>
                </a:solidFill>
                <a:latin typeface="Arial"/>
                <a:ea typeface="Verdana" panose="020B0604030504040204" pitchFamily="34" charset="0"/>
                <a:cs typeface="Arial"/>
              </a:rPr>
              <a:t>Results</a:t>
            </a:r>
            <a:endParaRPr lang="en-US" altLang="en-US" sz="2600" spc="-150" dirty="0">
              <a:solidFill>
                <a:srgbClr val="1A3E68"/>
              </a:solidFill>
              <a:latin typeface="Arial"/>
              <a:ea typeface="Verdana" panose="020B0604030504040204" pitchFamily="34" charset="0"/>
              <a:cs typeface="Arial"/>
            </a:endParaRPr>
          </a:p>
          <a:p>
            <a:pPr>
              <a:spcBef>
                <a:spcPct val="20000"/>
              </a:spcBef>
            </a:pPr>
            <a:endParaRPr lang="en-US" altLang="en-US" sz="2600" dirty="0" smtClean="0">
              <a:solidFill>
                <a:srgbClr val="052049"/>
              </a:solidFill>
              <a:latin typeface="Arial"/>
              <a:ea typeface="Verdana" panose="020B0604030504040204" pitchFamily="34" charset="0"/>
              <a:cs typeface="Arial"/>
            </a:endParaRPr>
          </a:p>
        </p:txBody>
      </p:sp>
      <p:sp>
        <p:nvSpPr>
          <p:cNvPr id="3081" name="Rectangle 606"/>
          <p:cNvSpPr>
            <a:spLocks noChangeArrowheads="1"/>
          </p:cNvSpPr>
          <p:nvPr/>
        </p:nvSpPr>
        <p:spPr bwMode="auto">
          <a:xfrm>
            <a:off x="42667477" y="16344900"/>
            <a:ext cx="797874" cy="73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95047" tIns="197528" rIns="395047" bIns="197528">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spcBef>
                <a:spcPct val="20000"/>
              </a:spcBef>
            </a:pPr>
            <a:endParaRPr lang="en-US" altLang="en-US">
              <a:latin typeface="Arial"/>
              <a:cs typeface="Arial"/>
            </a:endParaRPr>
          </a:p>
        </p:txBody>
      </p:sp>
      <p:sp>
        <p:nvSpPr>
          <p:cNvPr id="3082" name="Text Box 659"/>
          <p:cNvSpPr txBox="1">
            <a:spLocks noChangeArrowheads="1"/>
          </p:cNvSpPr>
          <p:nvPr/>
        </p:nvSpPr>
        <p:spPr bwMode="auto">
          <a:xfrm>
            <a:off x="14478000" y="6858000"/>
            <a:ext cx="18211800" cy="181867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256260" tIns="128130" rIns="256260" bIns="128130">
            <a:spAutoFit/>
          </a:bodyPr>
          <a:lstStyle>
            <a:lvl1pPr defTabSz="528638">
              <a:defRPr sz="2200">
                <a:solidFill>
                  <a:schemeClr val="tx1"/>
                </a:solidFill>
                <a:latin typeface="Arial" charset="0"/>
              </a:defRPr>
            </a:lvl1pPr>
            <a:lvl2pPr marL="742950" indent="-285750" defTabSz="528638">
              <a:defRPr sz="2200">
                <a:solidFill>
                  <a:schemeClr val="tx1"/>
                </a:solidFill>
                <a:latin typeface="Arial" charset="0"/>
              </a:defRPr>
            </a:lvl2pPr>
            <a:lvl3pPr marL="1143000" indent="-228600" defTabSz="528638">
              <a:defRPr sz="2200">
                <a:solidFill>
                  <a:schemeClr val="tx1"/>
                </a:solidFill>
                <a:latin typeface="Arial" charset="0"/>
              </a:defRPr>
            </a:lvl3pPr>
            <a:lvl4pPr marL="1600200" indent="-228600" defTabSz="528638">
              <a:defRPr sz="2200">
                <a:solidFill>
                  <a:schemeClr val="tx1"/>
                </a:solidFill>
                <a:latin typeface="Arial" charset="0"/>
              </a:defRPr>
            </a:lvl4pPr>
            <a:lvl5pPr marL="2057400" indent="-228600" defTabSz="528638">
              <a:defRPr sz="2200">
                <a:solidFill>
                  <a:schemeClr val="tx1"/>
                </a:solidFill>
                <a:latin typeface="Arial" charset="0"/>
              </a:defRPr>
            </a:lvl5pPr>
            <a:lvl6pPr marL="2514600" indent="-228600" defTabSz="528638" eaLnBrk="0" fontAlgn="base" hangingPunct="0">
              <a:spcBef>
                <a:spcPct val="0"/>
              </a:spcBef>
              <a:spcAft>
                <a:spcPct val="0"/>
              </a:spcAft>
              <a:defRPr sz="2200">
                <a:solidFill>
                  <a:schemeClr val="tx1"/>
                </a:solidFill>
                <a:latin typeface="Arial" charset="0"/>
              </a:defRPr>
            </a:lvl6pPr>
            <a:lvl7pPr marL="2971800" indent="-228600" defTabSz="528638" eaLnBrk="0" fontAlgn="base" hangingPunct="0">
              <a:spcBef>
                <a:spcPct val="0"/>
              </a:spcBef>
              <a:spcAft>
                <a:spcPct val="0"/>
              </a:spcAft>
              <a:defRPr sz="2200">
                <a:solidFill>
                  <a:schemeClr val="tx1"/>
                </a:solidFill>
                <a:latin typeface="Arial" charset="0"/>
              </a:defRPr>
            </a:lvl7pPr>
            <a:lvl8pPr marL="3429000" indent="-228600" defTabSz="528638" eaLnBrk="0" fontAlgn="base" hangingPunct="0">
              <a:spcBef>
                <a:spcPct val="0"/>
              </a:spcBef>
              <a:spcAft>
                <a:spcPct val="0"/>
              </a:spcAft>
              <a:defRPr sz="2200">
                <a:solidFill>
                  <a:schemeClr val="tx1"/>
                </a:solidFill>
                <a:latin typeface="Arial" charset="0"/>
              </a:defRPr>
            </a:lvl8pPr>
            <a:lvl9pPr marL="3886200" indent="-228600" defTabSz="528638" eaLnBrk="0" fontAlgn="base" hangingPunct="0">
              <a:spcBef>
                <a:spcPct val="0"/>
              </a:spcBef>
              <a:spcAft>
                <a:spcPct val="0"/>
              </a:spcAft>
              <a:defRPr sz="2200">
                <a:solidFill>
                  <a:schemeClr val="tx1"/>
                </a:solidFill>
                <a:latin typeface="Arial" charset="0"/>
              </a:defRPr>
            </a:lvl9pPr>
          </a:lstStyle>
          <a:p>
            <a:pPr algn="ctr">
              <a:spcBef>
                <a:spcPct val="50000"/>
              </a:spcBef>
            </a:pPr>
            <a:r>
              <a:rPr lang="en-US" altLang="en-US" sz="6000" b="1" dirty="0" smtClean="0">
                <a:solidFill>
                  <a:srgbClr val="1A3E68"/>
                </a:solidFill>
                <a:latin typeface="Arial"/>
                <a:ea typeface="Verdana" panose="020B0604030504040204" pitchFamily="34" charset="0"/>
                <a:cs typeface="Arial"/>
              </a:rPr>
              <a:t>Methods</a:t>
            </a:r>
            <a:endParaRPr lang="en-US" altLang="en-US" sz="6000" b="1" dirty="0">
              <a:solidFill>
                <a:srgbClr val="1A3E68"/>
              </a:solidFill>
              <a:latin typeface="Arial"/>
              <a:ea typeface="Verdana" panose="020B0604030504040204" pitchFamily="34" charset="0"/>
              <a:cs typeface="Arial"/>
            </a:endParaRPr>
          </a:p>
          <a:p>
            <a:pPr>
              <a:spcBef>
                <a:spcPct val="50000"/>
              </a:spcBef>
            </a:pPr>
            <a:endParaRPr lang="en-US" altLang="en-US" sz="1400" dirty="0">
              <a:solidFill>
                <a:srgbClr val="052049"/>
              </a:solidFill>
              <a:latin typeface="Arial"/>
              <a:ea typeface="Verdana" panose="020B0604030504040204" pitchFamily="34" charset="0"/>
              <a:cs typeface="Arial"/>
            </a:endParaRPr>
          </a:p>
          <a:p>
            <a:pPr marL="0" lvl="1" indent="0"/>
            <a:r>
              <a:rPr lang="en-US" altLang="en-US" sz="4400" b="1" dirty="0" smtClean="0">
                <a:solidFill>
                  <a:srgbClr val="DDAA00"/>
                </a:solidFill>
                <a:latin typeface="Arial"/>
                <a:ea typeface="Verdana" panose="020B0604030504040204" pitchFamily="34" charset="0"/>
                <a:cs typeface="Arial"/>
              </a:rPr>
              <a:t>Survey Design</a:t>
            </a:r>
          </a:p>
          <a:p>
            <a:pPr marL="457200" indent="-457200">
              <a:buFont typeface="Arial"/>
              <a:buChar char="•"/>
            </a:pPr>
            <a:r>
              <a:rPr lang="en-US" sz="3000" dirty="0">
                <a:latin typeface="Arial"/>
                <a:cs typeface="Arial"/>
              </a:rPr>
              <a:t>A</a:t>
            </a:r>
            <a:r>
              <a:rPr lang="en-US" sz="3000" dirty="0" smtClean="0">
                <a:latin typeface="Arial"/>
                <a:cs typeface="Arial"/>
              </a:rPr>
              <a:t> demographic survey and a questionnaire on diarrhea, hygiene </a:t>
            </a:r>
            <a:r>
              <a:rPr lang="en-US" sz="3000" dirty="0">
                <a:latin typeface="Arial"/>
                <a:cs typeface="Arial"/>
              </a:rPr>
              <a:t>and sanitation </a:t>
            </a:r>
            <a:r>
              <a:rPr lang="en-US" sz="3000" dirty="0" smtClean="0">
                <a:latin typeface="Arial"/>
                <a:cs typeface="Arial"/>
              </a:rPr>
              <a:t>practices was developed and translated into Spanish. The surveys were administered verbally in Spanish.</a:t>
            </a:r>
          </a:p>
          <a:p>
            <a:endParaRPr lang="en-US" sz="3000" dirty="0" smtClean="0">
              <a:latin typeface="Arial"/>
              <a:cs typeface="Arial"/>
            </a:endParaRPr>
          </a:p>
          <a:p>
            <a:r>
              <a:rPr lang="en-US" altLang="en-US" sz="4400" b="1" dirty="0" smtClean="0">
                <a:solidFill>
                  <a:srgbClr val="DDAA00"/>
                </a:solidFill>
                <a:latin typeface="Arial"/>
                <a:ea typeface="Verdana" panose="020B0604030504040204" pitchFamily="34" charset="0"/>
                <a:cs typeface="Arial"/>
              </a:rPr>
              <a:t>Data Collection</a:t>
            </a:r>
            <a:endParaRPr lang="en-US" altLang="en-US" sz="4400" b="1" dirty="0">
              <a:solidFill>
                <a:srgbClr val="DDAA00"/>
              </a:solidFill>
              <a:latin typeface="Arial"/>
              <a:ea typeface="Verdana" panose="020B0604030504040204" pitchFamily="34" charset="0"/>
              <a:cs typeface="Arial"/>
            </a:endParaRPr>
          </a:p>
          <a:p>
            <a:pPr marL="457200" indent="-457200">
              <a:buFont typeface="Arial"/>
              <a:buChar char="•"/>
            </a:pPr>
            <a:r>
              <a:rPr lang="en-US" sz="3000" dirty="0">
                <a:latin typeface="Arial"/>
                <a:cs typeface="Arial"/>
              </a:rPr>
              <a:t>In collaboration with Dr. Marvin </a:t>
            </a:r>
            <a:r>
              <a:rPr lang="en-US" sz="3000" dirty="0" smtClean="0">
                <a:latin typeface="Arial"/>
                <a:cs typeface="Arial"/>
              </a:rPr>
              <a:t>Salgado, households (n=70) were identified to receive </a:t>
            </a:r>
            <a:r>
              <a:rPr lang="en-US" sz="3000" dirty="0" err="1" smtClean="0">
                <a:latin typeface="Arial"/>
                <a:cs typeface="Arial"/>
              </a:rPr>
              <a:t>Filtron</a:t>
            </a:r>
            <a:r>
              <a:rPr lang="en-US" sz="3000" dirty="0" smtClean="0">
                <a:latin typeface="Arial"/>
                <a:cs typeface="Arial"/>
              </a:rPr>
              <a:t> ceramic filters. </a:t>
            </a:r>
            <a:r>
              <a:rPr lang="en-US" sz="3000" dirty="0">
                <a:latin typeface="Arial"/>
                <a:cs typeface="Arial"/>
              </a:rPr>
              <a:t> </a:t>
            </a:r>
            <a:r>
              <a:rPr lang="en-US" sz="3000" dirty="0" smtClean="0">
                <a:latin typeface="Arial"/>
                <a:cs typeface="Arial"/>
              </a:rPr>
              <a:t>The filters are coated </a:t>
            </a:r>
            <a:r>
              <a:rPr lang="en-US" sz="3000" dirty="0">
                <a:latin typeface="Arial"/>
                <a:cs typeface="Arial"/>
              </a:rPr>
              <a:t>with safe levels of colloidal silver </a:t>
            </a:r>
            <a:r>
              <a:rPr lang="en-US" sz="3000" dirty="0" smtClean="0">
                <a:latin typeface="Arial"/>
                <a:cs typeface="Arial"/>
              </a:rPr>
              <a:t>to treat </a:t>
            </a:r>
            <a:r>
              <a:rPr lang="en-US" sz="3000" dirty="0">
                <a:latin typeface="Arial"/>
                <a:cs typeface="Arial"/>
              </a:rPr>
              <a:t>contaminated </a:t>
            </a:r>
            <a:r>
              <a:rPr lang="en-US" sz="3000" dirty="0" smtClean="0">
                <a:latin typeface="Arial"/>
                <a:cs typeface="Arial"/>
              </a:rPr>
              <a:t>water and are supported </a:t>
            </a:r>
            <a:r>
              <a:rPr lang="en-US" sz="3000" dirty="0">
                <a:latin typeface="Arial"/>
                <a:cs typeface="Arial"/>
              </a:rPr>
              <a:t>by numerous </a:t>
            </a:r>
            <a:r>
              <a:rPr lang="en-US" sz="3000" dirty="0" smtClean="0">
                <a:latin typeface="Arial"/>
                <a:cs typeface="Arial"/>
              </a:rPr>
              <a:t>studies [3].</a:t>
            </a:r>
          </a:p>
          <a:p>
            <a:endParaRPr lang="en-US" altLang="en-US" sz="3000" dirty="0" smtClean="0">
              <a:latin typeface="Arial"/>
              <a:ea typeface="Verdana" panose="020B0604030504040204" pitchFamily="34" charset="0"/>
              <a:cs typeface="Arial"/>
            </a:endParaRPr>
          </a:p>
          <a:p>
            <a:pPr lvl="1" indent="0"/>
            <a:endParaRPr lang="en-US" sz="3000" dirty="0" smtClean="0">
              <a:latin typeface="Arial"/>
              <a:cs typeface="Arial"/>
            </a:endParaRPr>
          </a:p>
          <a:p>
            <a:endParaRPr lang="en-US" altLang="en-US" sz="3000" dirty="0">
              <a:latin typeface="Arial"/>
              <a:ea typeface="Verdana" panose="020B0604030504040204" pitchFamily="34" charset="0"/>
              <a:cs typeface="Arial"/>
            </a:endParaRPr>
          </a:p>
          <a:p>
            <a:endParaRPr lang="en-US" altLang="en-US" sz="3000" dirty="0" smtClean="0">
              <a:latin typeface="Arial"/>
              <a:ea typeface="Verdana" panose="020B0604030504040204" pitchFamily="34" charset="0"/>
              <a:cs typeface="Arial"/>
            </a:endParaRPr>
          </a:p>
          <a:p>
            <a:endParaRPr lang="en-US" altLang="en-US" sz="3000" dirty="0">
              <a:latin typeface="Arial"/>
              <a:ea typeface="Verdana" panose="020B0604030504040204" pitchFamily="34" charset="0"/>
              <a:cs typeface="Arial"/>
            </a:endParaRPr>
          </a:p>
          <a:p>
            <a:endParaRPr lang="en-US" altLang="en-US" sz="3000" dirty="0" smtClean="0">
              <a:latin typeface="Arial"/>
              <a:ea typeface="Verdana" panose="020B0604030504040204" pitchFamily="34" charset="0"/>
              <a:cs typeface="Arial"/>
            </a:endParaRPr>
          </a:p>
          <a:p>
            <a:endParaRPr lang="en-US" altLang="en-US" sz="3000" dirty="0" smtClean="0">
              <a:latin typeface="Arial"/>
              <a:ea typeface="Verdana" panose="020B0604030504040204" pitchFamily="34" charset="0"/>
              <a:cs typeface="Arial"/>
            </a:endParaRPr>
          </a:p>
          <a:p>
            <a:pPr marL="457200" indent="-457200">
              <a:buFont typeface="Arial"/>
              <a:buChar char="•"/>
            </a:pPr>
            <a:endParaRPr lang="en-US" altLang="en-US" sz="3000" dirty="0">
              <a:latin typeface="Arial"/>
              <a:ea typeface="Verdana" panose="020B0604030504040204" pitchFamily="34" charset="0"/>
              <a:cs typeface="Arial"/>
            </a:endParaRPr>
          </a:p>
          <a:p>
            <a:pPr marL="457200" indent="-457200">
              <a:buFont typeface="Arial"/>
              <a:buChar char="•"/>
            </a:pPr>
            <a:endParaRPr lang="en-US" altLang="en-US" sz="3000" dirty="0" smtClean="0">
              <a:latin typeface="Arial"/>
              <a:ea typeface="Verdana" panose="020B0604030504040204" pitchFamily="34" charset="0"/>
              <a:cs typeface="Arial"/>
            </a:endParaRPr>
          </a:p>
          <a:p>
            <a:pPr marL="457200" indent="-457200">
              <a:buFont typeface="Arial"/>
              <a:buChar char="•"/>
            </a:pPr>
            <a:endParaRPr lang="en-US" altLang="en-US" sz="3000" dirty="0">
              <a:latin typeface="Arial"/>
              <a:ea typeface="Verdana" panose="020B0604030504040204" pitchFamily="34" charset="0"/>
              <a:cs typeface="Arial"/>
            </a:endParaRPr>
          </a:p>
          <a:p>
            <a:endParaRPr lang="en-US" altLang="en-US" sz="2000" dirty="0">
              <a:latin typeface="Arial"/>
              <a:ea typeface="Verdana" panose="020B0604030504040204" pitchFamily="34" charset="0"/>
              <a:cs typeface="Arial"/>
            </a:endParaRPr>
          </a:p>
          <a:p>
            <a:pPr marL="0" lvl="1" indent="0"/>
            <a:endParaRPr lang="en-US" altLang="en-US" sz="4400" b="1" dirty="0" smtClean="0">
              <a:solidFill>
                <a:srgbClr val="DDAA00"/>
              </a:solidFill>
              <a:latin typeface="Arial"/>
              <a:ea typeface="Verdana" panose="020B0604030504040204" pitchFamily="34" charset="0"/>
              <a:cs typeface="Arial"/>
            </a:endParaRPr>
          </a:p>
          <a:p>
            <a:pPr marL="0" lvl="1" indent="0"/>
            <a:endParaRPr lang="en-US" altLang="en-US" sz="4400" b="1" dirty="0" smtClean="0">
              <a:solidFill>
                <a:srgbClr val="DDAA00"/>
              </a:solidFill>
              <a:latin typeface="Arial"/>
              <a:ea typeface="Verdana" panose="020B0604030504040204" pitchFamily="34" charset="0"/>
              <a:cs typeface="Arial"/>
            </a:endParaRPr>
          </a:p>
          <a:p>
            <a:pPr marL="0" lvl="1" indent="0"/>
            <a:endParaRPr lang="en-US" altLang="en-US" sz="2000" b="1" dirty="0" smtClean="0">
              <a:solidFill>
                <a:srgbClr val="DDAA00"/>
              </a:solidFill>
              <a:latin typeface="Arial"/>
              <a:ea typeface="Verdana" panose="020B0604030504040204" pitchFamily="34" charset="0"/>
              <a:cs typeface="Arial"/>
            </a:endParaRPr>
          </a:p>
          <a:p>
            <a:pPr marL="0" lvl="1" indent="0"/>
            <a:r>
              <a:rPr lang="en-US" altLang="en-US" sz="4400" b="1" dirty="0" smtClean="0">
                <a:solidFill>
                  <a:srgbClr val="DDAA00"/>
                </a:solidFill>
                <a:latin typeface="Arial"/>
                <a:ea typeface="Verdana" panose="020B0604030504040204" pitchFamily="34" charset="0"/>
                <a:cs typeface="Arial"/>
              </a:rPr>
              <a:t>Subject Demographics</a:t>
            </a:r>
          </a:p>
          <a:p>
            <a:pPr marL="0" lvl="1" indent="0"/>
            <a:endParaRPr lang="en-US" altLang="en-US" sz="4000" b="1" dirty="0" smtClean="0">
              <a:solidFill>
                <a:srgbClr val="DDAA00"/>
              </a:solidFill>
              <a:latin typeface="Arial"/>
              <a:ea typeface="Verdana" panose="020B0604030504040204" pitchFamily="34" charset="0"/>
              <a:cs typeface="Arial"/>
            </a:endParaRPr>
          </a:p>
          <a:p>
            <a:pPr marL="0" lvl="1" indent="0"/>
            <a:endParaRPr lang="en-US" altLang="en-US" sz="4000" b="1" dirty="0" smtClean="0">
              <a:solidFill>
                <a:srgbClr val="DDAA00"/>
              </a:solidFill>
              <a:latin typeface="Arial"/>
              <a:ea typeface="Verdana" panose="020B0604030504040204" pitchFamily="34" charset="0"/>
              <a:cs typeface="Arial"/>
            </a:endParaRPr>
          </a:p>
          <a:p>
            <a:pPr marL="0" lvl="1" indent="0"/>
            <a:endParaRPr lang="en-US" altLang="en-US" sz="4000" b="1" dirty="0">
              <a:solidFill>
                <a:srgbClr val="DDAA00"/>
              </a:solidFill>
              <a:latin typeface="Arial"/>
              <a:ea typeface="Verdana" panose="020B0604030504040204" pitchFamily="34" charset="0"/>
              <a:cs typeface="Arial"/>
            </a:endParaRPr>
          </a:p>
          <a:p>
            <a:pPr marL="0" lvl="1" indent="0"/>
            <a:endParaRPr lang="en-US" altLang="en-US" sz="4000" b="1" dirty="0" smtClean="0">
              <a:solidFill>
                <a:srgbClr val="DDAA00"/>
              </a:solidFill>
              <a:latin typeface="Arial"/>
              <a:ea typeface="Verdana" panose="020B0604030504040204" pitchFamily="34" charset="0"/>
              <a:cs typeface="Arial"/>
            </a:endParaRPr>
          </a:p>
          <a:p>
            <a:pPr marL="0" lvl="1" indent="0"/>
            <a:endParaRPr lang="en-US" altLang="en-US" sz="4000" b="1" dirty="0">
              <a:solidFill>
                <a:srgbClr val="DDAA00"/>
              </a:solidFill>
              <a:latin typeface="Arial"/>
              <a:ea typeface="Verdana" panose="020B0604030504040204" pitchFamily="34" charset="0"/>
              <a:cs typeface="Arial"/>
            </a:endParaRPr>
          </a:p>
          <a:p>
            <a:pPr marL="0" lvl="1" indent="0"/>
            <a:endParaRPr lang="en-US" altLang="en-US" sz="4000" b="1" dirty="0" smtClean="0">
              <a:solidFill>
                <a:srgbClr val="DDAA00"/>
              </a:solidFill>
              <a:latin typeface="Arial"/>
              <a:ea typeface="Verdana" panose="020B0604030504040204" pitchFamily="34" charset="0"/>
              <a:cs typeface="Arial"/>
            </a:endParaRPr>
          </a:p>
          <a:p>
            <a:pPr marL="0" lvl="1" indent="0"/>
            <a:endParaRPr lang="en-US" altLang="en-US" sz="4000" b="1" dirty="0">
              <a:solidFill>
                <a:srgbClr val="DDAA00"/>
              </a:solidFill>
              <a:latin typeface="Arial"/>
              <a:ea typeface="Verdana" panose="020B0604030504040204" pitchFamily="34" charset="0"/>
              <a:cs typeface="Arial"/>
            </a:endParaRPr>
          </a:p>
          <a:p>
            <a:pPr marL="0" lvl="1" indent="0"/>
            <a:endParaRPr lang="en-US" altLang="en-US" sz="4000" b="1" dirty="0" smtClean="0">
              <a:solidFill>
                <a:srgbClr val="DDAA00"/>
              </a:solidFill>
              <a:latin typeface="Arial"/>
              <a:ea typeface="Verdana" panose="020B0604030504040204" pitchFamily="34" charset="0"/>
              <a:cs typeface="Arial"/>
            </a:endParaRPr>
          </a:p>
        </p:txBody>
      </p:sp>
      <p:sp>
        <p:nvSpPr>
          <p:cNvPr id="2065" name="Text Box 652"/>
          <p:cNvSpPr txBox="1">
            <a:spLocks noChangeArrowheads="1"/>
          </p:cNvSpPr>
          <p:nvPr/>
        </p:nvSpPr>
        <p:spPr bwMode="auto">
          <a:xfrm>
            <a:off x="6858000" y="1066800"/>
            <a:ext cx="33070800" cy="426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0924" tIns="70462" rIns="140924" bIns="70462">
            <a:spAutoFit/>
          </a:bodyPr>
          <a:lstStyle>
            <a:lvl1pPr defTabSz="1409700">
              <a:defRPr sz="2200">
                <a:solidFill>
                  <a:schemeClr val="tx1"/>
                </a:solidFill>
                <a:latin typeface="Arial" charset="0"/>
              </a:defRPr>
            </a:lvl1pPr>
            <a:lvl2pPr marL="742950" indent="-285750" defTabSz="1409700">
              <a:defRPr sz="2200">
                <a:solidFill>
                  <a:schemeClr val="tx1"/>
                </a:solidFill>
                <a:latin typeface="Arial" charset="0"/>
              </a:defRPr>
            </a:lvl2pPr>
            <a:lvl3pPr marL="1143000" indent="-228600" defTabSz="1409700">
              <a:defRPr sz="2200">
                <a:solidFill>
                  <a:schemeClr val="tx1"/>
                </a:solidFill>
                <a:latin typeface="Arial" charset="0"/>
              </a:defRPr>
            </a:lvl3pPr>
            <a:lvl4pPr marL="1600200" indent="-228600" defTabSz="1409700">
              <a:defRPr sz="2200">
                <a:solidFill>
                  <a:schemeClr val="tx1"/>
                </a:solidFill>
                <a:latin typeface="Arial" charset="0"/>
              </a:defRPr>
            </a:lvl4pPr>
            <a:lvl5pPr marL="2057400" indent="-228600" defTabSz="1409700">
              <a:defRPr sz="2200">
                <a:solidFill>
                  <a:schemeClr val="tx1"/>
                </a:solidFill>
                <a:latin typeface="Arial" charset="0"/>
              </a:defRPr>
            </a:lvl5pPr>
            <a:lvl6pPr marL="2514600" indent="-228600" defTabSz="1409700" eaLnBrk="0" fontAlgn="base" hangingPunct="0">
              <a:spcBef>
                <a:spcPct val="0"/>
              </a:spcBef>
              <a:spcAft>
                <a:spcPct val="0"/>
              </a:spcAft>
              <a:defRPr sz="2200">
                <a:solidFill>
                  <a:schemeClr val="tx1"/>
                </a:solidFill>
                <a:latin typeface="Arial" charset="0"/>
              </a:defRPr>
            </a:lvl6pPr>
            <a:lvl7pPr marL="2971800" indent="-228600" defTabSz="1409700" eaLnBrk="0" fontAlgn="base" hangingPunct="0">
              <a:spcBef>
                <a:spcPct val="0"/>
              </a:spcBef>
              <a:spcAft>
                <a:spcPct val="0"/>
              </a:spcAft>
              <a:defRPr sz="2200">
                <a:solidFill>
                  <a:schemeClr val="tx1"/>
                </a:solidFill>
                <a:latin typeface="Arial" charset="0"/>
              </a:defRPr>
            </a:lvl7pPr>
            <a:lvl8pPr marL="3429000" indent="-228600" defTabSz="1409700" eaLnBrk="0" fontAlgn="base" hangingPunct="0">
              <a:spcBef>
                <a:spcPct val="0"/>
              </a:spcBef>
              <a:spcAft>
                <a:spcPct val="0"/>
              </a:spcAft>
              <a:defRPr sz="2200">
                <a:solidFill>
                  <a:schemeClr val="tx1"/>
                </a:solidFill>
                <a:latin typeface="Arial" charset="0"/>
              </a:defRPr>
            </a:lvl8pPr>
            <a:lvl9pPr marL="3886200" indent="-228600" defTabSz="1409700" eaLnBrk="0" fontAlgn="base" hangingPunct="0">
              <a:spcBef>
                <a:spcPct val="0"/>
              </a:spcBef>
              <a:spcAft>
                <a:spcPct val="0"/>
              </a:spcAft>
              <a:defRPr sz="2200">
                <a:solidFill>
                  <a:schemeClr val="tx1"/>
                </a:solidFill>
                <a:latin typeface="Arial" charset="0"/>
              </a:defRPr>
            </a:lvl9pPr>
          </a:lstStyle>
          <a:p>
            <a:pPr algn="ctr"/>
            <a:r>
              <a:rPr lang="en-US" sz="7200" b="1" dirty="0">
                <a:latin typeface="Arial"/>
                <a:cs typeface="Arial"/>
              </a:rPr>
              <a:t>Point of Use Water Purification Technology (</a:t>
            </a:r>
            <a:r>
              <a:rPr lang="en-US" sz="7200" b="1" dirty="0" err="1">
                <a:latin typeface="Arial"/>
                <a:cs typeface="Arial"/>
              </a:rPr>
              <a:t>POuWT</a:t>
            </a:r>
            <a:r>
              <a:rPr lang="en-US" sz="7200" b="1" dirty="0">
                <a:latin typeface="Arial"/>
                <a:cs typeface="Arial"/>
              </a:rPr>
              <a:t>) To Increase Access to Drinking Water in Rural Nicaragua</a:t>
            </a:r>
            <a:endParaRPr lang="en-US" sz="7200" dirty="0">
              <a:latin typeface="Arial"/>
              <a:cs typeface="Arial"/>
            </a:endParaRPr>
          </a:p>
          <a:p>
            <a:pPr algn="ctr"/>
            <a:r>
              <a:rPr lang="en-US" sz="6600" dirty="0" smtClean="0">
                <a:solidFill>
                  <a:schemeClr val="tx2"/>
                </a:solidFill>
                <a:latin typeface="Arial"/>
                <a:cs typeface="Arial"/>
              </a:rPr>
              <a:t>Daniel O. Hernandez</a:t>
            </a:r>
            <a:r>
              <a:rPr lang="en-US" sz="6600" baseline="30000" dirty="0" smtClean="0">
                <a:solidFill>
                  <a:schemeClr val="tx2"/>
                </a:solidFill>
                <a:latin typeface="Arial"/>
                <a:cs typeface="Arial"/>
              </a:rPr>
              <a:t>1</a:t>
            </a:r>
            <a:r>
              <a:rPr lang="en-US" sz="6600" dirty="0" smtClean="0">
                <a:solidFill>
                  <a:schemeClr val="tx2"/>
                </a:solidFill>
                <a:latin typeface="Arial"/>
                <a:cs typeface="Arial"/>
              </a:rPr>
              <a:t>, </a:t>
            </a:r>
            <a:r>
              <a:rPr lang="en-US" sz="6600" smtClean="0">
                <a:solidFill>
                  <a:schemeClr val="tx2"/>
                </a:solidFill>
                <a:latin typeface="Arial"/>
                <a:cs typeface="Arial"/>
              </a:rPr>
              <a:t>Nancy </a:t>
            </a:r>
            <a:r>
              <a:rPr lang="en-US" sz="6600" smtClean="0">
                <a:solidFill>
                  <a:schemeClr val="tx2"/>
                </a:solidFill>
                <a:latin typeface="Arial"/>
                <a:cs typeface="Arial"/>
              </a:rPr>
              <a:t>Rivera, </a:t>
            </a:r>
            <a:r>
              <a:rPr lang="en-US" sz="6600" dirty="0" smtClean="0">
                <a:solidFill>
                  <a:schemeClr val="tx2"/>
                </a:solidFill>
                <a:latin typeface="Arial"/>
                <a:cs typeface="Arial"/>
              </a:rPr>
              <a:t>MS</a:t>
            </a:r>
            <a:r>
              <a:rPr lang="en-US" sz="6600" baseline="30000" dirty="0" smtClean="0">
                <a:solidFill>
                  <a:schemeClr val="tx2"/>
                </a:solidFill>
                <a:latin typeface="Arial"/>
                <a:cs typeface="Arial"/>
              </a:rPr>
              <a:t>1</a:t>
            </a:r>
            <a:r>
              <a:rPr lang="en-US" sz="6600" dirty="0" smtClean="0">
                <a:solidFill>
                  <a:schemeClr val="tx2"/>
                </a:solidFill>
                <a:latin typeface="Arial"/>
                <a:cs typeface="Arial"/>
              </a:rPr>
              <a:t>, David J. </a:t>
            </a:r>
            <a:r>
              <a:rPr lang="en-US" sz="6600" dirty="0" err="1" smtClean="0">
                <a:solidFill>
                  <a:schemeClr val="tx2"/>
                </a:solidFill>
                <a:latin typeface="Arial"/>
                <a:cs typeface="Arial"/>
              </a:rPr>
              <a:t>Copenhaver</a:t>
            </a:r>
            <a:r>
              <a:rPr lang="en-US" sz="6600" dirty="0" smtClean="0">
                <a:solidFill>
                  <a:schemeClr val="tx2"/>
                </a:solidFill>
                <a:latin typeface="Arial"/>
                <a:cs typeface="Arial"/>
              </a:rPr>
              <a:t>, MD</a:t>
            </a:r>
            <a:r>
              <a:rPr lang="en-US" sz="6600" baseline="30000" dirty="0">
                <a:solidFill>
                  <a:schemeClr val="tx2"/>
                </a:solidFill>
                <a:latin typeface="Arial"/>
                <a:cs typeface="Arial"/>
              </a:rPr>
              <a:t>1</a:t>
            </a:r>
            <a:r>
              <a:rPr lang="en-US" sz="6600" dirty="0" smtClean="0">
                <a:solidFill>
                  <a:schemeClr val="tx2"/>
                </a:solidFill>
                <a:latin typeface="Arial"/>
                <a:cs typeface="Arial"/>
              </a:rPr>
              <a:t> </a:t>
            </a:r>
            <a:endParaRPr lang="en-US" sz="6600" dirty="0">
              <a:solidFill>
                <a:schemeClr val="tx2"/>
              </a:solidFill>
              <a:latin typeface="Arial"/>
              <a:cs typeface="Arial"/>
            </a:endParaRPr>
          </a:p>
          <a:p>
            <a:pPr algn="ctr">
              <a:spcBef>
                <a:spcPts val="1200"/>
              </a:spcBef>
              <a:defRPr/>
            </a:pPr>
            <a:r>
              <a:rPr lang="en-US" sz="4800" baseline="30000" dirty="0">
                <a:solidFill>
                  <a:schemeClr val="tx2"/>
                </a:solidFill>
                <a:latin typeface="Arial"/>
                <a:cs typeface="Arial"/>
              </a:rPr>
              <a:t>1</a:t>
            </a:r>
            <a:r>
              <a:rPr lang="en-US" sz="4800" dirty="0">
                <a:solidFill>
                  <a:schemeClr val="tx2"/>
                </a:solidFill>
                <a:latin typeface="Arial"/>
                <a:cs typeface="Arial"/>
              </a:rPr>
              <a:t>University of California, Davis School of Medicine, Sacramento, CA, USA</a:t>
            </a:r>
            <a:endParaRPr lang="en-US" altLang="en-US" sz="4400" dirty="0" smtClean="0">
              <a:solidFill>
                <a:schemeClr val="tx2"/>
              </a:solidFill>
              <a:latin typeface="Arial"/>
              <a:ea typeface="Verdana" panose="020B0604030504040204" pitchFamily="34" charset="0"/>
              <a:cs typeface="Arial"/>
            </a:endParaRPr>
          </a:p>
        </p:txBody>
      </p:sp>
      <p:pic>
        <p:nvPicPr>
          <p:cNvPr id="4" name="Picture 3"/>
          <p:cNvPicPr>
            <a:picLocks noChangeAspect="1"/>
          </p:cNvPicPr>
          <p:nvPr/>
        </p:nvPicPr>
        <p:blipFill>
          <a:blip r:embed="rId4"/>
          <a:stretch>
            <a:fillRect/>
          </a:stretch>
        </p:blipFill>
        <p:spPr>
          <a:xfrm>
            <a:off x="1371600" y="914400"/>
            <a:ext cx="5257800" cy="4529797"/>
          </a:xfrm>
          <a:prstGeom prst="rect">
            <a:avLst/>
          </a:prstGeom>
        </p:spPr>
      </p:pic>
      <p:grpSp>
        <p:nvGrpSpPr>
          <p:cNvPr id="20" name="Group 19"/>
          <p:cNvGrpSpPr/>
          <p:nvPr/>
        </p:nvGrpSpPr>
        <p:grpSpPr>
          <a:xfrm>
            <a:off x="1371600" y="18211800"/>
            <a:ext cx="6457629" cy="6583583"/>
            <a:chOff x="1432412" y="12115802"/>
            <a:chExt cx="5702505" cy="5986893"/>
          </a:xfrm>
        </p:grpSpPr>
        <p:grpSp>
          <p:nvGrpSpPr>
            <p:cNvPr id="14" name="Group 13"/>
            <p:cNvGrpSpPr/>
            <p:nvPr/>
          </p:nvGrpSpPr>
          <p:grpSpPr>
            <a:xfrm>
              <a:off x="1473462" y="12115802"/>
              <a:ext cx="5661455" cy="5400428"/>
              <a:chOff x="3310553" y="13182601"/>
              <a:chExt cx="6122272" cy="5687407"/>
            </a:xfrm>
          </p:grpSpPr>
          <p:pic>
            <p:nvPicPr>
              <p:cNvPr id="10" name="Picture 9" descr="map2.gif"/>
              <p:cNvPicPr>
                <a:picLocks noChangeAspect="1"/>
              </p:cNvPicPr>
              <p:nvPr/>
            </p:nvPicPr>
            <p:blipFill rotWithShape="1">
              <a:blip r:embed="rId5">
                <a:extLst>
                  <a:ext uri="{28A0092B-C50C-407E-A947-70E740481C1C}">
                    <a14:useLocalDpi xmlns:a14="http://schemas.microsoft.com/office/drawing/2010/main" val="0"/>
                  </a:ext>
                </a:extLst>
              </a:blip>
              <a:srcRect t="10221" r="6378" b="2900"/>
              <a:stretch/>
            </p:blipFill>
            <p:spPr>
              <a:xfrm>
                <a:off x="3310553" y="13182601"/>
                <a:ext cx="5687407" cy="5687407"/>
              </a:xfrm>
              <a:prstGeom prst="rect">
                <a:avLst/>
              </a:prstGeom>
            </p:spPr>
          </p:pic>
          <p:cxnSp>
            <p:nvCxnSpPr>
              <p:cNvPr id="8" name="Straight Arrow Connector 7"/>
              <p:cNvCxnSpPr/>
              <p:nvPr/>
            </p:nvCxnSpPr>
            <p:spPr>
              <a:xfrm flipH="1">
                <a:off x="4676714" y="16411968"/>
                <a:ext cx="1812849" cy="28381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13425" y="16028667"/>
                <a:ext cx="2819400" cy="353706"/>
              </a:xfrm>
              <a:prstGeom prst="rect">
                <a:avLst/>
              </a:prstGeom>
              <a:noFill/>
            </p:spPr>
            <p:txBody>
              <a:bodyPr wrap="square" rtlCol="0">
                <a:spAutoFit/>
              </a:bodyPr>
              <a:lstStyle/>
              <a:p>
                <a:r>
                  <a:rPr lang="en-US" sz="1800" b="1" dirty="0" smtClean="0">
                    <a:solidFill>
                      <a:srgbClr val="FF0000"/>
                    </a:solidFill>
                    <a:latin typeface="Arial"/>
                    <a:cs typeface="Arial"/>
                  </a:rPr>
                  <a:t>La Paz Centro</a:t>
                </a:r>
                <a:endParaRPr lang="en-US" sz="1800" b="1" dirty="0">
                  <a:solidFill>
                    <a:srgbClr val="FF0000"/>
                  </a:solidFill>
                  <a:latin typeface="Arial"/>
                  <a:cs typeface="Arial"/>
                </a:endParaRPr>
              </a:p>
            </p:txBody>
          </p:sp>
        </p:grpSp>
        <p:sp>
          <p:nvSpPr>
            <p:cNvPr id="28" name="TextBox 27"/>
            <p:cNvSpPr txBox="1"/>
            <p:nvPr/>
          </p:nvSpPr>
          <p:spPr>
            <a:xfrm>
              <a:off x="1432412" y="17682872"/>
              <a:ext cx="5482810" cy="419823"/>
            </a:xfrm>
            <a:prstGeom prst="rect">
              <a:avLst/>
            </a:prstGeom>
            <a:noFill/>
          </p:spPr>
          <p:txBody>
            <a:bodyPr wrap="square" rtlCol="0">
              <a:spAutoFit/>
            </a:bodyPr>
            <a:lstStyle/>
            <a:p>
              <a:r>
                <a:rPr lang="en-US" sz="2400" b="1" dirty="0" smtClean="0">
                  <a:latin typeface="Arial"/>
                  <a:cs typeface="Arial"/>
                </a:rPr>
                <a:t>Figure 2</a:t>
              </a:r>
              <a:r>
                <a:rPr lang="en-US" sz="2400" dirty="0" smtClean="0">
                  <a:latin typeface="Arial"/>
                  <a:cs typeface="Arial"/>
                </a:rPr>
                <a:t>- Map of La Paz Centro, Nicaragua. </a:t>
              </a:r>
              <a:endParaRPr lang="en-US" sz="2400" dirty="0">
                <a:latin typeface="Arial"/>
                <a:cs typeface="Arial"/>
              </a:endParaRPr>
            </a:p>
          </p:txBody>
        </p:sp>
      </p:grpSp>
      <p:grpSp>
        <p:nvGrpSpPr>
          <p:cNvPr id="5" name="Group 4"/>
          <p:cNvGrpSpPr/>
          <p:nvPr/>
        </p:nvGrpSpPr>
        <p:grpSpPr>
          <a:xfrm>
            <a:off x="8001000" y="10820400"/>
            <a:ext cx="5352933" cy="7543800"/>
            <a:chOff x="1219200" y="16611600"/>
            <a:chExt cx="5352933" cy="7543800"/>
          </a:xfrm>
        </p:grpSpPr>
        <p:pic>
          <p:nvPicPr>
            <p:cNvPr id="2" name="Picture 1" descr="Screen Shot 2018-02-11 at 5.40.5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16611600"/>
              <a:ext cx="5352933" cy="6629400"/>
            </a:xfrm>
            <a:prstGeom prst="rect">
              <a:avLst/>
            </a:prstGeom>
          </p:spPr>
        </p:pic>
        <p:sp>
          <p:nvSpPr>
            <p:cNvPr id="21" name="TextBox 20"/>
            <p:cNvSpPr txBox="1"/>
            <p:nvPr/>
          </p:nvSpPr>
          <p:spPr>
            <a:xfrm>
              <a:off x="1295400" y="23324403"/>
              <a:ext cx="5257800" cy="830997"/>
            </a:xfrm>
            <a:prstGeom prst="rect">
              <a:avLst/>
            </a:prstGeom>
            <a:noFill/>
          </p:spPr>
          <p:txBody>
            <a:bodyPr wrap="square" rtlCol="0">
              <a:spAutoFit/>
            </a:bodyPr>
            <a:lstStyle/>
            <a:p>
              <a:r>
                <a:rPr lang="en-US" sz="2400" b="1" dirty="0" smtClean="0">
                  <a:latin typeface="Arial"/>
                  <a:cs typeface="Arial"/>
                </a:rPr>
                <a:t>Figure 1</a:t>
              </a:r>
              <a:r>
                <a:rPr lang="en-US" sz="2400" dirty="0" smtClean="0">
                  <a:latin typeface="Arial"/>
                  <a:cs typeface="Arial"/>
                </a:rPr>
                <a:t>- </a:t>
              </a:r>
              <a:r>
                <a:rPr lang="en-US" sz="2400" dirty="0" err="1">
                  <a:latin typeface="Arial"/>
                  <a:cs typeface="Arial"/>
                </a:rPr>
                <a:t>Filtron</a:t>
              </a:r>
              <a:r>
                <a:rPr lang="en-US" sz="2400" dirty="0">
                  <a:latin typeface="Arial"/>
                  <a:cs typeface="Arial"/>
                </a:rPr>
                <a:t> is a low-cost household ceramic </a:t>
              </a:r>
              <a:r>
                <a:rPr lang="en-US" sz="2400" dirty="0" err="1">
                  <a:latin typeface="Arial"/>
                  <a:cs typeface="Arial"/>
                </a:rPr>
                <a:t>POuWT</a:t>
              </a:r>
              <a:r>
                <a:rPr lang="en-US" sz="2400" dirty="0">
                  <a:latin typeface="Arial"/>
                  <a:cs typeface="Arial"/>
                </a:rPr>
                <a:t>,</a:t>
              </a:r>
            </a:p>
          </p:txBody>
        </p:sp>
      </p:grpSp>
      <p:sp>
        <p:nvSpPr>
          <p:cNvPr id="7" name="TextBox 6"/>
          <p:cNvSpPr txBox="1"/>
          <p:nvPr/>
        </p:nvSpPr>
        <p:spPr>
          <a:xfrm>
            <a:off x="1066800" y="10591800"/>
            <a:ext cx="6705600" cy="7817525"/>
          </a:xfrm>
          <a:prstGeom prst="rect">
            <a:avLst/>
          </a:prstGeom>
          <a:noFill/>
        </p:spPr>
        <p:txBody>
          <a:bodyPr wrap="square" rtlCol="0">
            <a:spAutoFit/>
          </a:bodyPr>
          <a:lstStyle/>
          <a:p>
            <a:pPr marL="342900" indent="-342900" algn="just">
              <a:buFont typeface="Arial"/>
              <a:buChar char="•"/>
            </a:pPr>
            <a:r>
              <a:rPr lang="en-US" sz="3000" dirty="0">
                <a:latin typeface="Arial"/>
                <a:cs typeface="Arial"/>
              </a:rPr>
              <a:t>Prior research on Point of Use Water Purification Technology (</a:t>
            </a:r>
            <a:r>
              <a:rPr lang="en-US" sz="3000" dirty="0" err="1">
                <a:latin typeface="Arial"/>
                <a:cs typeface="Arial"/>
              </a:rPr>
              <a:t>POuWT</a:t>
            </a:r>
            <a:r>
              <a:rPr lang="en-US" sz="3000" dirty="0">
                <a:latin typeface="Arial"/>
                <a:cs typeface="Arial"/>
              </a:rPr>
              <a:t>) has demonstrated 100% reduction of E. Coli bacteria, making it a safe and cost effective means of improving water quality in access-limited areas (</a:t>
            </a:r>
            <a:r>
              <a:rPr lang="en-US" sz="3000" b="1" dirty="0">
                <a:latin typeface="Arial"/>
                <a:cs typeface="Arial"/>
              </a:rPr>
              <a:t>Figure 1</a:t>
            </a:r>
            <a:r>
              <a:rPr lang="en-US" sz="3000" dirty="0">
                <a:latin typeface="Arial"/>
                <a:cs typeface="Arial"/>
              </a:rPr>
              <a:t>) [2]. </a:t>
            </a:r>
            <a:endParaRPr lang="en-US" sz="3000" dirty="0" smtClean="0">
              <a:latin typeface="Arial"/>
              <a:cs typeface="Arial"/>
            </a:endParaRPr>
          </a:p>
          <a:p>
            <a:pPr algn="just"/>
            <a:endParaRPr lang="en-US" sz="3000" dirty="0" smtClean="0">
              <a:latin typeface="Arial"/>
              <a:cs typeface="Arial"/>
            </a:endParaRPr>
          </a:p>
          <a:p>
            <a:pPr marL="342900" indent="-342900" algn="just">
              <a:buFont typeface="Arial"/>
              <a:buChar char="•"/>
            </a:pPr>
            <a:r>
              <a:rPr lang="en-US" sz="3000" dirty="0">
                <a:latin typeface="Arial"/>
                <a:cs typeface="Arial"/>
              </a:rPr>
              <a:t>Only 12% of the population living in rural Nicaragua have access to potable water. The lack of access to clean water makes Nicaragua susceptible to high rates of morbidity and mortality in children, especially those under the age of five.</a:t>
            </a:r>
          </a:p>
          <a:p>
            <a:pPr marL="342900" indent="-342900" algn="just">
              <a:buFont typeface="Arial"/>
              <a:buChar char="•"/>
            </a:pPr>
            <a:endParaRPr lang="en-US" sz="3000" dirty="0">
              <a:latin typeface="Arial"/>
              <a:cs typeface="Arial"/>
            </a:endParaRPr>
          </a:p>
          <a:p>
            <a:endParaRPr lang="en-US" dirty="0">
              <a:latin typeface="Arial"/>
              <a:cs typeface="Arial"/>
            </a:endParaRPr>
          </a:p>
        </p:txBody>
      </p:sp>
      <p:sp>
        <p:nvSpPr>
          <p:cNvPr id="9" name="TextBox 8"/>
          <p:cNvSpPr txBox="1"/>
          <p:nvPr/>
        </p:nvSpPr>
        <p:spPr>
          <a:xfrm>
            <a:off x="7924800" y="18897600"/>
            <a:ext cx="5181600" cy="5047536"/>
          </a:xfrm>
          <a:prstGeom prst="rect">
            <a:avLst/>
          </a:prstGeom>
          <a:noFill/>
        </p:spPr>
        <p:txBody>
          <a:bodyPr wrap="square" rtlCol="0">
            <a:spAutoFit/>
          </a:bodyPr>
          <a:lstStyle/>
          <a:p>
            <a:pPr marL="342900" indent="-342900" algn="just">
              <a:buFont typeface="Arial"/>
              <a:buChar char="•"/>
            </a:pPr>
            <a:r>
              <a:rPr lang="en-US" sz="3000" dirty="0">
                <a:latin typeface="Arial"/>
                <a:cs typeface="Arial"/>
              </a:rPr>
              <a:t>La Paz Centro is a rural city in Nicaragua that has limited access to potable water (</a:t>
            </a:r>
            <a:r>
              <a:rPr lang="en-US" sz="3000" b="1" dirty="0">
                <a:latin typeface="Arial"/>
                <a:cs typeface="Arial"/>
              </a:rPr>
              <a:t>Figure 2</a:t>
            </a:r>
            <a:r>
              <a:rPr lang="en-US" sz="3000" dirty="0">
                <a:latin typeface="Arial"/>
                <a:cs typeface="Arial"/>
              </a:rPr>
              <a:t>). </a:t>
            </a:r>
            <a:endParaRPr lang="en-US" sz="3000" dirty="0" smtClean="0">
              <a:latin typeface="Arial"/>
              <a:cs typeface="Arial"/>
            </a:endParaRPr>
          </a:p>
          <a:p>
            <a:pPr algn="just"/>
            <a:endParaRPr lang="en-US" sz="3000" dirty="0" smtClean="0">
              <a:latin typeface="Arial"/>
              <a:cs typeface="Arial"/>
            </a:endParaRPr>
          </a:p>
          <a:p>
            <a:pPr marL="457200" indent="-457200">
              <a:buFont typeface="Arial"/>
              <a:buChar char="•"/>
            </a:pPr>
            <a:r>
              <a:rPr lang="en-US" sz="3000" dirty="0" smtClean="0">
                <a:latin typeface="Arial"/>
                <a:cs typeface="Arial"/>
              </a:rPr>
              <a:t>Community members of La Paz Centro relies directly </a:t>
            </a:r>
            <a:r>
              <a:rPr lang="en-US" sz="3000" dirty="0">
                <a:latin typeface="Arial"/>
                <a:cs typeface="Arial"/>
              </a:rPr>
              <a:t>on surface water from rivers and wells, as their main source </a:t>
            </a:r>
            <a:r>
              <a:rPr lang="en-US" sz="3000" dirty="0" smtClean="0">
                <a:latin typeface="Arial"/>
                <a:cs typeface="Arial"/>
              </a:rPr>
              <a:t>of water.</a:t>
            </a:r>
            <a:endParaRPr lang="en-US" sz="3000" dirty="0">
              <a:latin typeface="Arial"/>
              <a:cs typeface="Arial"/>
            </a:endParaRPr>
          </a:p>
          <a:p>
            <a:endParaRPr lang="en-US" dirty="0">
              <a:latin typeface="Arial"/>
              <a:cs typeface="Arial"/>
            </a:endParaRPr>
          </a:p>
        </p:txBody>
      </p:sp>
      <p:grpSp>
        <p:nvGrpSpPr>
          <p:cNvPr id="38" name="Group 37"/>
          <p:cNvGrpSpPr/>
          <p:nvPr/>
        </p:nvGrpSpPr>
        <p:grpSpPr>
          <a:xfrm>
            <a:off x="23850600" y="13258800"/>
            <a:ext cx="9448800" cy="4082136"/>
            <a:chOff x="1181100" y="1124477"/>
            <a:chExt cx="4368800" cy="1849548"/>
          </a:xfrm>
        </p:grpSpPr>
        <p:cxnSp>
          <p:nvCxnSpPr>
            <p:cNvPr id="39" name="Straight Arrow Connector 38"/>
            <p:cNvCxnSpPr/>
            <p:nvPr/>
          </p:nvCxnSpPr>
          <p:spPr>
            <a:xfrm flipV="1">
              <a:off x="1460500" y="1918551"/>
              <a:ext cx="3666613" cy="24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1181100" y="1124477"/>
              <a:ext cx="774700" cy="765935"/>
              <a:chOff x="1181100" y="1124477"/>
              <a:chExt cx="774700" cy="765935"/>
            </a:xfrm>
          </p:grpSpPr>
          <p:sp>
            <p:nvSpPr>
              <p:cNvPr id="46" name="TextBox 45"/>
              <p:cNvSpPr txBox="1"/>
              <p:nvPr/>
            </p:nvSpPr>
            <p:spPr>
              <a:xfrm>
                <a:off x="1181100" y="1124477"/>
                <a:ext cx="774700" cy="209173"/>
              </a:xfrm>
              <a:prstGeom prst="rect">
                <a:avLst/>
              </a:prstGeom>
              <a:noFill/>
            </p:spPr>
            <p:txBody>
              <a:bodyPr wrap="square" rtlCol="0">
                <a:spAutoFit/>
              </a:bodyPr>
              <a:lstStyle/>
              <a:p>
                <a:r>
                  <a:rPr lang="en-US" sz="2400" b="1" dirty="0" smtClean="0">
                    <a:latin typeface="Arial"/>
                    <a:cs typeface="Arial"/>
                  </a:rPr>
                  <a:t>Day 0</a:t>
                </a:r>
                <a:endParaRPr lang="en-US" sz="2400" b="1" dirty="0">
                  <a:latin typeface="Arial"/>
                  <a:cs typeface="Arial"/>
                </a:endParaRPr>
              </a:p>
            </p:txBody>
          </p:sp>
          <p:cxnSp>
            <p:nvCxnSpPr>
              <p:cNvPr id="47" name="Straight Arrow Connector 46"/>
              <p:cNvCxnSpPr/>
              <p:nvPr/>
            </p:nvCxnSpPr>
            <p:spPr>
              <a:xfrm>
                <a:off x="1460500" y="1509412"/>
                <a:ext cx="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3195500" y="1190692"/>
              <a:ext cx="1591740" cy="731810"/>
              <a:chOff x="884100" y="1211290"/>
              <a:chExt cx="1591740" cy="731810"/>
            </a:xfrm>
          </p:grpSpPr>
          <p:sp>
            <p:nvSpPr>
              <p:cNvPr id="44" name="TextBox 43"/>
              <p:cNvSpPr txBox="1"/>
              <p:nvPr/>
            </p:nvSpPr>
            <p:spPr>
              <a:xfrm>
                <a:off x="884100" y="1211290"/>
                <a:ext cx="1591740" cy="209173"/>
              </a:xfrm>
              <a:prstGeom prst="rect">
                <a:avLst/>
              </a:prstGeom>
              <a:noFill/>
            </p:spPr>
            <p:txBody>
              <a:bodyPr wrap="square" rtlCol="0">
                <a:spAutoFit/>
              </a:bodyPr>
              <a:lstStyle/>
              <a:p>
                <a:r>
                  <a:rPr lang="en-US" sz="2400" b="1" dirty="0" smtClean="0">
                    <a:latin typeface="Arial"/>
                    <a:cs typeface="Arial"/>
                  </a:rPr>
                  <a:t>24 hours later</a:t>
                </a:r>
                <a:endParaRPr lang="en-US" sz="2400" b="1" dirty="0">
                  <a:latin typeface="Arial"/>
                  <a:cs typeface="Arial"/>
                </a:endParaRPr>
              </a:p>
            </p:txBody>
          </p:sp>
          <p:cxnSp>
            <p:nvCxnSpPr>
              <p:cNvPr id="45" name="Straight Arrow Connector 44"/>
              <p:cNvCxnSpPr/>
              <p:nvPr/>
            </p:nvCxnSpPr>
            <p:spPr>
              <a:xfrm>
                <a:off x="1460500" y="1562100"/>
                <a:ext cx="0" cy="381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1460500" y="2095500"/>
              <a:ext cx="2163189" cy="878525"/>
            </a:xfrm>
            <a:prstGeom prst="rect">
              <a:avLst/>
            </a:prstGeom>
            <a:noFill/>
          </p:spPr>
          <p:txBody>
            <a:bodyPr wrap="square" rtlCol="0">
              <a:spAutoFit/>
            </a:bodyPr>
            <a:lstStyle/>
            <a:p>
              <a:pPr marL="285750" indent="-285750">
                <a:buFont typeface="Arial"/>
                <a:buChar char="•"/>
              </a:pPr>
              <a:r>
                <a:rPr lang="en-US" sz="2400" dirty="0" smtClean="0">
                  <a:latin typeface="Arial"/>
                  <a:cs typeface="Arial"/>
                </a:rPr>
                <a:t>Provide water filters to households and collect water sample n=70</a:t>
              </a:r>
            </a:p>
            <a:p>
              <a:pPr marL="285750" indent="-285750">
                <a:buFont typeface="Arial"/>
                <a:buChar char="•"/>
              </a:pPr>
              <a:r>
                <a:rPr lang="en-US" sz="2400" dirty="0" smtClean="0">
                  <a:latin typeface="Arial"/>
                  <a:cs typeface="Arial"/>
                </a:rPr>
                <a:t>JNW test strip screening n=70</a:t>
              </a:r>
            </a:p>
            <a:p>
              <a:pPr marL="285750" indent="-285750">
                <a:buFont typeface="Arial"/>
                <a:buChar char="•"/>
              </a:pPr>
              <a:r>
                <a:rPr lang="en-US" sz="2400" dirty="0" smtClean="0">
                  <a:latin typeface="Arial"/>
                  <a:cs typeface="Arial"/>
                </a:rPr>
                <a:t>CBT testing n=50</a:t>
              </a:r>
              <a:endParaRPr lang="en-US" sz="2400" dirty="0">
                <a:latin typeface="Arial"/>
                <a:cs typeface="Arial"/>
              </a:endParaRPr>
            </a:p>
          </p:txBody>
        </p:sp>
        <p:sp>
          <p:nvSpPr>
            <p:cNvPr id="43" name="TextBox 42"/>
            <p:cNvSpPr txBox="1"/>
            <p:nvPr/>
          </p:nvSpPr>
          <p:spPr>
            <a:xfrm>
              <a:off x="3771900" y="2120900"/>
              <a:ext cx="1778000" cy="384081"/>
            </a:xfrm>
            <a:prstGeom prst="rect">
              <a:avLst/>
            </a:prstGeom>
            <a:noFill/>
          </p:spPr>
          <p:txBody>
            <a:bodyPr wrap="square" rtlCol="0">
              <a:spAutoFit/>
            </a:bodyPr>
            <a:lstStyle/>
            <a:p>
              <a:pPr marL="285750" indent="-285750">
                <a:buFont typeface="Arial"/>
                <a:buChar char="•"/>
              </a:pPr>
              <a:r>
                <a:rPr lang="en-US" sz="2400" dirty="0" smtClean="0">
                  <a:latin typeface="Arial"/>
                  <a:cs typeface="Arial"/>
                </a:rPr>
                <a:t>F/u CBT testing</a:t>
              </a:r>
            </a:p>
            <a:p>
              <a:pPr marL="285750" indent="-285750">
                <a:buFont typeface="Arial"/>
                <a:buChar char="•"/>
              </a:pPr>
              <a:r>
                <a:rPr lang="en-US" sz="2400" dirty="0" smtClean="0">
                  <a:latin typeface="Arial"/>
                  <a:cs typeface="Arial"/>
                </a:rPr>
                <a:t> results</a:t>
              </a:r>
              <a:endParaRPr lang="en-US" sz="2400" dirty="0">
                <a:latin typeface="Arial"/>
                <a:cs typeface="Arial"/>
              </a:endParaRPr>
            </a:p>
          </p:txBody>
        </p:sp>
      </p:grpSp>
      <p:sp>
        <p:nvSpPr>
          <p:cNvPr id="16" name="TextBox 15"/>
          <p:cNvSpPr txBox="1"/>
          <p:nvPr/>
        </p:nvSpPr>
        <p:spPr>
          <a:xfrm>
            <a:off x="14706600" y="12801600"/>
            <a:ext cx="8610600" cy="3323987"/>
          </a:xfrm>
          <a:prstGeom prst="rect">
            <a:avLst/>
          </a:prstGeom>
          <a:noFill/>
        </p:spPr>
        <p:txBody>
          <a:bodyPr wrap="square" rtlCol="0">
            <a:spAutoFit/>
          </a:bodyPr>
          <a:lstStyle/>
          <a:p>
            <a:pPr marL="457200" indent="-457200">
              <a:buFont typeface="Arial"/>
              <a:buChar char="•"/>
            </a:pPr>
            <a:r>
              <a:rPr lang="en-US" sz="3000" dirty="0" smtClean="0">
                <a:latin typeface="Arial"/>
                <a:cs typeface="Arial"/>
              </a:rPr>
              <a:t>Quantification Methods (</a:t>
            </a:r>
            <a:r>
              <a:rPr lang="en-US" sz="3000" b="1" dirty="0" smtClean="0">
                <a:latin typeface="Arial"/>
                <a:cs typeface="Arial"/>
              </a:rPr>
              <a:t>Figure 3</a:t>
            </a:r>
            <a:r>
              <a:rPr lang="en-US" sz="3000" dirty="0" smtClean="0">
                <a:latin typeface="Arial"/>
                <a:cs typeface="Arial"/>
              </a:rPr>
              <a:t>):</a:t>
            </a:r>
            <a:endParaRPr lang="en-US" sz="3000" dirty="0">
              <a:latin typeface="Arial"/>
              <a:ea typeface="Verdana" panose="020B0604030504040204" pitchFamily="34" charset="0"/>
              <a:cs typeface="Arial"/>
            </a:endParaRPr>
          </a:p>
          <a:p>
            <a:pPr marL="1200150" lvl="1" indent="-457200">
              <a:buFont typeface="Arial"/>
              <a:buChar char="•"/>
            </a:pPr>
            <a:r>
              <a:rPr lang="en-US" sz="3000" b="1" dirty="0">
                <a:latin typeface="Arial"/>
                <a:cs typeface="Arial"/>
              </a:rPr>
              <a:t>JNW Test Strips (JNW)- </a:t>
            </a:r>
            <a:r>
              <a:rPr lang="en-US" sz="3000" dirty="0">
                <a:latin typeface="Arial"/>
                <a:cs typeface="Arial"/>
              </a:rPr>
              <a:t>assess </a:t>
            </a:r>
            <a:r>
              <a:rPr lang="en-US" sz="3000" dirty="0" smtClean="0">
                <a:latin typeface="Arial"/>
                <a:cs typeface="Arial"/>
              </a:rPr>
              <a:t>for </a:t>
            </a:r>
            <a:r>
              <a:rPr lang="en-US" sz="3000" dirty="0" smtClean="0">
                <a:latin typeface="Arial"/>
                <a:cs typeface="Arial"/>
              </a:rPr>
              <a:t>contaminants </a:t>
            </a:r>
            <a:r>
              <a:rPr lang="en-US" sz="3000" dirty="0">
                <a:latin typeface="Arial"/>
                <a:cs typeface="Arial"/>
              </a:rPr>
              <a:t>including lead, iron, copper, and free chlorine [4</a:t>
            </a:r>
            <a:r>
              <a:rPr lang="en-US" sz="3000" dirty="0" smtClean="0">
                <a:latin typeface="Arial"/>
                <a:cs typeface="Arial"/>
              </a:rPr>
              <a:t>].</a:t>
            </a:r>
            <a:endParaRPr lang="en-US" sz="3000" dirty="0">
              <a:latin typeface="Arial"/>
              <a:cs typeface="Arial"/>
            </a:endParaRPr>
          </a:p>
          <a:p>
            <a:pPr marL="1200150" lvl="1" indent="-457200">
              <a:buFont typeface="Arial"/>
              <a:buChar char="•"/>
            </a:pPr>
            <a:r>
              <a:rPr lang="en-US" altLang="en-US" sz="3000" b="1" dirty="0">
                <a:latin typeface="Arial"/>
                <a:ea typeface="Verdana" panose="020B0604030504040204" pitchFamily="34" charset="0"/>
                <a:cs typeface="Arial"/>
              </a:rPr>
              <a:t>Compartment Bag Tests (CBT</a:t>
            </a:r>
            <a:r>
              <a:rPr lang="en-US" altLang="en-US" sz="3000" dirty="0">
                <a:latin typeface="Arial"/>
                <a:ea typeface="Verdana" panose="020B0604030504040204" pitchFamily="34" charset="0"/>
                <a:cs typeface="Arial"/>
              </a:rPr>
              <a:t>)- generate </a:t>
            </a:r>
            <a:r>
              <a:rPr lang="en-US" sz="3000" dirty="0">
                <a:latin typeface="Arial"/>
                <a:cs typeface="Arial"/>
              </a:rPr>
              <a:t>quantified, color-change test results for the presence of E. coli [5</a:t>
            </a:r>
            <a:r>
              <a:rPr lang="en-US" sz="3000" dirty="0" smtClean="0">
                <a:latin typeface="Arial"/>
                <a:cs typeface="Arial"/>
              </a:rPr>
              <a:t>].</a:t>
            </a:r>
            <a:endParaRPr lang="en-US" dirty="0">
              <a:latin typeface="Arial"/>
              <a:cs typeface="Arial"/>
            </a:endParaRPr>
          </a:p>
        </p:txBody>
      </p:sp>
      <p:graphicFrame>
        <p:nvGraphicFramePr>
          <p:cNvPr id="18" name="Table 17"/>
          <p:cNvGraphicFramePr>
            <a:graphicFrameLocks noGrp="1"/>
          </p:cNvGraphicFramePr>
          <p:nvPr>
            <p:extLst>
              <p:ext uri="{D42A27DB-BD31-4B8C-83A1-F6EECF244321}">
                <p14:modId xmlns:p14="http://schemas.microsoft.com/office/powerpoint/2010/main" val="587697634"/>
              </p:ext>
            </p:extLst>
          </p:nvPr>
        </p:nvGraphicFramePr>
        <p:xfrm>
          <a:off x="22783800" y="19659600"/>
          <a:ext cx="9677400" cy="4191000"/>
        </p:xfrm>
        <a:graphic>
          <a:graphicData uri="http://schemas.openxmlformats.org/drawingml/2006/table">
            <a:tbl>
              <a:tblPr>
                <a:tableStyleId>{46F890A9-2807-4EBB-B81D-B2AA78EC7F39}</a:tableStyleId>
              </a:tblPr>
              <a:tblGrid>
                <a:gridCol w="6878217"/>
                <a:gridCol w="2799183"/>
              </a:tblGrid>
              <a:tr h="818030">
                <a:tc>
                  <a:txBody>
                    <a:bodyPr/>
                    <a:lstStyle/>
                    <a:p>
                      <a:pPr algn="l" fontAlgn="b"/>
                      <a:r>
                        <a:rPr lang="en-US" sz="3000" b="1" i="0" u="none" strike="noStrike" dirty="0" smtClean="0">
                          <a:solidFill>
                            <a:srgbClr val="000000"/>
                          </a:solidFill>
                          <a:effectLst/>
                          <a:latin typeface="Calibri"/>
                        </a:rPr>
                        <a:t>Mean </a:t>
                      </a:r>
                      <a:r>
                        <a:rPr lang="en-US" sz="3000" b="1" i="0" u="none" strike="noStrike" dirty="0">
                          <a:solidFill>
                            <a:srgbClr val="000000"/>
                          </a:solidFill>
                          <a:effectLst/>
                          <a:latin typeface="Calibri"/>
                        </a:rPr>
                        <a:t>Age (years</a:t>
                      </a:r>
                      <a:r>
                        <a:rPr lang="en-US" sz="3000" b="1" i="0" u="none" strike="noStrike" dirty="0" smtClean="0">
                          <a:solidFill>
                            <a:srgbClr val="000000"/>
                          </a:solidFill>
                          <a:effectLst/>
                          <a:latin typeface="Calibri"/>
                        </a:rPr>
                        <a:t>)</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000" b="1" i="0" u="none" strike="noStrike" dirty="0" smtClean="0">
                          <a:solidFill>
                            <a:srgbClr val="000000"/>
                          </a:solidFill>
                          <a:effectLst/>
                          <a:latin typeface="Calibri"/>
                        </a:rPr>
                        <a:t>40.3 +/- 14.6</a:t>
                      </a:r>
                      <a:endParaRPr lang="en-US" sz="3000" b="1" i="0" u="none" strike="noStrike" dirty="0">
                        <a:solidFill>
                          <a:srgbClr val="000000"/>
                        </a:solidFill>
                        <a:effectLst/>
                        <a:latin typeface="Calibri"/>
                      </a:endParaRP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914400">
                <a:tc>
                  <a:txBody>
                    <a:bodyPr/>
                    <a:lstStyle/>
                    <a:p>
                      <a:pPr algn="l" fontAlgn="b"/>
                      <a:r>
                        <a:rPr lang="en-US" sz="3000" b="1" i="0" u="none" strike="noStrike" dirty="0">
                          <a:solidFill>
                            <a:srgbClr val="000000"/>
                          </a:solidFill>
                          <a:effectLst/>
                          <a:latin typeface="Calibri"/>
                        </a:rPr>
                        <a:t>Mean Household </a:t>
                      </a:r>
                      <a:r>
                        <a:rPr lang="en-US" sz="3000" b="1" i="0" u="none" strike="noStrike" dirty="0" smtClean="0">
                          <a:solidFill>
                            <a:srgbClr val="000000"/>
                          </a:solidFill>
                          <a:effectLst/>
                          <a:latin typeface="Calibri"/>
                        </a:rPr>
                        <a:t>Size (# people)</a:t>
                      </a:r>
                      <a:endParaRPr lang="en-US" sz="3000" b="1" i="0" u="none" strike="noStrike" dirty="0">
                        <a:solidFill>
                          <a:srgbClr val="000000"/>
                        </a:solidFill>
                        <a:effectLst/>
                        <a:latin typeface="Calibri"/>
                      </a:endParaRP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000" b="1" i="0" u="none" strike="noStrike" dirty="0" smtClean="0">
                          <a:solidFill>
                            <a:srgbClr val="000000"/>
                          </a:solidFill>
                          <a:effectLst/>
                          <a:latin typeface="Calibri"/>
                        </a:rPr>
                        <a:t>4.3 +/- 1.5</a:t>
                      </a:r>
                      <a:endParaRPr lang="en-US" sz="3000" b="1" i="0" u="none" strike="noStrike" dirty="0">
                        <a:solidFill>
                          <a:srgbClr val="000000"/>
                        </a:solidFill>
                        <a:effectLst/>
                        <a:latin typeface="Calibri"/>
                      </a:endParaRP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38200">
                <a:tc>
                  <a:txBody>
                    <a:bodyPr/>
                    <a:lstStyle/>
                    <a:p>
                      <a:pPr algn="l" fontAlgn="b"/>
                      <a:r>
                        <a:rPr lang="en-US" sz="3000" b="1" i="0" u="none" strike="noStrike" dirty="0">
                          <a:solidFill>
                            <a:srgbClr val="000000"/>
                          </a:solidFill>
                          <a:effectLst/>
                          <a:latin typeface="Calibri"/>
                        </a:rPr>
                        <a:t>Households with children &lt;5 years</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000" b="1" i="0" u="none" strike="noStrike" dirty="0">
                          <a:solidFill>
                            <a:srgbClr val="000000"/>
                          </a:solidFill>
                          <a:effectLst/>
                          <a:latin typeface="Calibri"/>
                        </a:rPr>
                        <a:t>30</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838200">
                <a:tc>
                  <a:txBody>
                    <a:bodyPr/>
                    <a:lstStyle/>
                    <a:p>
                      <a:pPr algn="l" fontAlgn="b"/>
                      <a:r>
                        <a:rPr lang="en-US" sz="3000" b="1" i="0" u="none" strike="noStrike" dirty="0">
                          <a:solidFill>
                            <a:srgbClr val="000000"/>
                          </a:solidFill>
                          <a:effectLst/>
                          <a:latin typeface="Calibri"/>
                        </a:rPr>
                        <a:t>Access to Electricity (%)</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000" b="1" i="0" u="none" strike="noStrike" dirty="0">
                          <a:solidFill>
                            <a:srgbClr val="000000"/>
                          </a:solidFill>
                          <a:effectLst/>
                          <a:latin typeface="Calibri"/>
                        </a:rPr>
                        <a:t>97</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782170">
                <a:tc>
                  <a:txBody>
                    <a:bodyPr/>
                    <a:lstStyle/>
                    <a:p>
                      <a:pPr algn="l" fontAlgn="b"/>
                      <a:r>
                        <a:rPr lang="en-US" sz="3000" b="1" i="0" u="none" strike="noStrike" dirty="0">
                          <a:solidFill>
                            <a:srgbClr val="000000"/>
                          </a:solidFill>
                          <a:effectLst/>
                          <a:latin typeface="Calibri"/>
                        </a:rPr>
                        <a:t>Less than Elementary School Educated (%)</a:t>
                      </a: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3000" b="1" i="0" u="none" strike="noStrike" dirty="0" smtClean="0">
                          <a:solidFill>
                            <a:srgbClr val="000000"/>
                          </a:solidFill>
                          <a:effectLst/>
                          <a:latin typeface="Calibri"/>
                        </a:rPr>
                        <a:t>90</a:t>
                      </a:r>
                      <a:endParaRPr lang="en-US" sz="3000" b="1" i="0" u="none" strike="noStrike" dirty="0">
                        <a:solidFill>
                          <a:srgbClr val="000000"/>
                        </a:solidFill>
                        <a:effectLst/>
                        <a:latin typeface="Calibri"/>
                      </a:endParaRPr>
                    </a:p>
                  </a:txBody>
                  <a:tcPr marL="45720" marR="4572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2" name="Diagram 21"/>
          <p:cNvGraphicFramePr/>
          <p:nvPr>
            <p:extLst>
              <p:ext uri="{D42A27DB-BD31-4B8C-83A1-F6EECF244321}">
                <p14:modId xmlns:p14="http://schemas.microsoft.com/office/powerpoint/2010/main" val="261386901"/>
              </p:ext>
            </p:extLst>
          </p:nvPr>
        </p:nvGraphicFramePr>
        <p:xfrm>
          <a:off x="13792200" y="19659600"/>
          <a:ext cx="8153400" cy="4648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23850600" y="17750135"/>
            <a:ext cx="9220200" cy="461665"/>
          </a:xfrm>
          <a:prstGeom prst="rect">
            <a:avLst/>
          </a:prstGeom>
          <a:noFill/>
        </p:spPr>
        <p:txBody>
          <a:bodyPr wrap="square" rtlCol="0">
            <a:spAutoFit/>
          </a:bodyPr>
          <a:lstStyle/>
          <a:p>
            <a:r>
              <a:rPr lang="en-US" sz="2400" b="1" dirty="0" smtClean="0">
                <a:latin typeface="Arial"/>
                <a:cs typeface="Arial"/>
              </a:rPr>
              <a:t>Figure 4</a:t>
            </a:r>
            <a:r>
              <a:rPr lang="en-US" sz="2400" dirty="0" smtClean="0">
                <a:latin typeface="Arial"/>
                <a:cs typeface="Arial"/>
              </a:rPr>
              <a:t>: Timeline of Bacterial and Contaminant Quantification.</a:t>
            </a:r>
            <a:endParaRPr lang="en-US" sz="2400" dirty="0">
              <a:latin typeface="Arial"/>
              <a:cs typeface="Arial"/>
            </a:endParaRPr>
          </a:p>
        </p:txBody>
      </p:sp>
      <p:sp>
        <p:nvSpPr>
          <p:cNvPr id="53" name="TextBox 52"/>
          <p:cNvSpPr txBox="1"/>
          <p:nvPr/>
        </p:nvSpPr>
        <p:spPr>
          <a:xfrm>
            <a:off x="15163800" y="31394400"/>
            <a:ext cx="7543800" cy="830997"/>
          </a:xfrm>
          <a:prstGeom prst="rect">
            <a:avLst/>
          </a:prstGeom>
          <a:noFill/>
        </p:spPr>
        <p:txBody>
          <a:bodyPr wrap="square" rtlCol="0">
            <a:spAutoFit/>
          </a:bodyPr>
          <a:lstStyle/>
          <a:p>
            <a:r>
              <a:rPr lang="en-US" sz="2400" b="1" dirty="0" smtClean="0">
                <a:latin typeface="Arial"/>
                <a:cs typeface="Arial"/>
              </a:rPr>
              <a:t>Figure 6</a:t>
            </a:r>
            <a:r>
              <a:rPr lang="en-US" sz="2400" dirty="0" smtClean="0">
                <a:latin typeface="Arial"/>
                <a:cs typeface="Arial"/>
              </a:rPr>
              <a:t>: 100</a:t>
            </a:r>
            <a:r>
              <a:rPr lang="en-US" sz="2400" dirty="0" smtClean="0">
                <a:latin typeface="Arial"/>
                <a:cs typeface="Arial"/>
              </a:rPr>
              <a:t>% of households obtained their drinking water from wells. </a:t>
            </a:r>
            <a:endParaRPr lang="en-US" sz="2400" dirty="0">
              <a:latin typeface="Arial"/>
              <a:cs typeface="Arial"/>
            </a:endParaRPr>
          </a:p>
        </p:txBody>
      </p:sp>
      <p:sp>
        <p:nvSpPr>
          <p:cNvPr id="24" name="TextBox 23"/>
          <p:cNvSpPr txBox="1"/>
          <p:nvPr/>
        </p:nvSpPr>
        <p:spPr>
          <a:xfrm>
            <a:off x="22707600" y="24079200"/>
            <a:ext cx="9906000" cy="830997"/>
          </a:xfrm>
          <a:prstGeom prst="rect">
            <a:avLst/>
          </a:prstGeom>
          <a:noFill/>
        </p:spPr>
        <p:txBody>
          <a:bodyPr wrap="square" rtlCol="0">
            <a:spAutoFit/>
          </a:bodyPr>
          <a:lstStyle/>
          <a:p>
            <a:r>
              <a:rPr lang="en-US" sz="2400" b="1" dirty="0" smtClean="0">
                <a:latin typeface="Arial"/>
                <a:cs typeface="Arial"/>
              </a:rPr>
              <a:t>Table 1</a:t>
            </a:r>
            <a:r>
              <a:rPr lang="en-US" sz="2400" dirty="0" smtClean="0">
                <a:latin typeface="Arial"/>
                <a:cs typeface="Arial"/>
              </a:rPr>
              <a:t>: Characteristics of households that received </a:t>
            </a:r>
            <a:r>
              <a:rPr lang="en-US" sz="2400" dirty="0" err="1" smtClean="0">
                <a:latin typeface="Arial"/>
                <a:cs typeface="Arial"/>
              </a:rPr>
              <a:t>Filtron</a:t>
            </a:r>
            <a:r>
              <a:rPr lang="en-US" sz="2400" dirty="0" smtClean="0">
                <a:latin typeface="Arial"/>
                <a:cs typeface="Arial"/>
              </a:rPr>
              <a:t> ceramic filters.  </a:t>
            </a:r>
            <a:endParaRPr lang="en-US" sz="2400" dirty="0">
              <a:latin typeface="Arial"/>
              <a:cs typeface="Arial"/>
            </a:endParaRPr>
          </a:p>
        </p:txBody>
      </p:sp>
      <p:sp>
        <p:nvSpPr>
          <p:cNvPr id="26" name="TextBox 25"/>
          <p:cNvSpPr txBox="1"/>
          <p:nvPr/>
        </p:nvSpPr>
        <p:spPr>
          <a:xfrm>
            <a:off x="25069800" y="31242000"/>
            <a:ext cx="7162800" cy="838200"/>
          </a:xfrm>
          <a:prstGeom prst="rect">
            <a:avLst/>
          </a:prstGeom>
          <a:noFill/>
        </p:spPr>
        <p:txBody>
          <a:bodyPr wrap="square" rtlCol="0">
            <a:spAutoFit/>
          </a:bodyPr>
          <a:lstStyle/>
          <a:p>
            <a:r>
              <a:rPr lang="en-US" sz="2400" b="1" dirty="0" smtClean="0">
                <a:latin typeface="Arial"/>
                <a:cs typeface="Arial"/>
              </a:rPr>
              <a:t>Figure 7- </a:t>
            </a:r>
            <a:r>
              <a:rPr lang="en-US" sz="2400" dirty="0" smtClean="0">
                <a:latin typeface="Arial"/>
                <a:cs typeface="Arial"/>
              </a:rPr>
              <a:t>The majority of households (75%) treated their water. </a:t>
            </a:r>
            <a:endParaRPr lang="en-US" sz="2400" dirty="0">
              <a:latin typeface="Arial"/>
              <a:cs typeface="Arial"/>
            </a:endParaRPr>
          </a:p>
        </p:txBody>
      </p:sp>
      <p:sp>
        <p:nvSpPr>
          <p:cNvPr id="58" name="TextBox 57"/>
          <p:cNvSpPr txBox="1"/>
          <p:nvPr/>
        </p:nvSpPr>
        <p:spPr>
          <a:xfrm>
            <a:off x="14706600" y="24384000"/>
            <a:ext cx="9220200" cy="461665"/>
          </a:xfrm>
          <a:prstGeom prst="rect">
            <a:avLst/>
          </a:prstGeom>
          <a:noFill/>
        </p:spPr>
        <p:txBody>
          <a:bodyPr wrap="square" rtlCol="0">
            <a:spAutoFit/>
          </a:bodyPr>
          <a:lstStyle/>
          <a:p>
            <a:r>
              <a:rPr lang="en-US" sz="2400" b="1" dirty="0" smtClean="0">
                <a:latin typeface="Arial"/>
                <a:cs typeface="Arial"/>
              </a:rPr>
              <a:t>Figure 5</a:t>
            </a:r>
            <a:r>
              <a:rPr lang="en-US" sz="2400" dirty="0" smtClean="0">
                <a:latin typeface="Arial"/>
                <a:cs typeface="Arial"/>
              </a:rPr>
              <a:t>: Enrollment of Households by Village.</a:t>
            </a:r>
            <a:endParaRPr lang="en-US" sz="2400" dirty="0">
              <a:latin typeface="Arial"/>
              <a:cs typeface="Arial"/>
            </a:endParaRPr>
          </a:p>
        </p:txBody>
      </p:sp>
      <p:pic>
        <p:nvPicPr>
          <p:cNvPr id="2048" name="Picture 2047" descr="source.png"/>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15240000" y="27051000"/>
            <a:ext cx="7010400" cy="4213697"/>
          </a:xfrm>
          <a:prstGeom prst="rect">
            <a:avLst/>
          </a:prstGeom>
          <a:ln>
            <a:solidFill>
              <a:srgbClr val="000000"/>
            </a:solidFill>
          </a:ln>
        </p:spPr>
      </p:pic>
      <p:pic>
        <p:nvPicPr>
          <p:cNvPr id="2049" name="Picture 2048" descr="water.pn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Layer>
                </a14:imgProps>
              </a:ext>
              <a:ext uri="{28A0092B-C50C-407E-A947-70E740481C1C}">
                <a14:useLocalDpi xmlns:a14="http://schemas.microsoft.com/office/drawing/2010/main" val="0"/>
              </a:ext>
            </a:extLst>
          </a:blip>
          <a:stretch>
            <a:fillRect/>
          </a:stretch>
        </p:blipFill>
        <p:spPr>
          <a:xfrm>
            <a:off x="25146000" y="26974800"/>
            <a:ext cx="6934200" cy="4167897"/>
          </a:xfrm>
          <a:prstGeom prst="rect">
            <a:avLst/>
          </a:prstGeom>
          <a:ln>
            <a:solidFill>
              <a:srgbClr val="000000"/>
            </a:solidFill>
          </a:ln>
        </p:spPr>
      </p:pic>
      <p:pic>
        <p:nvPicPr>
          <p:cNvPr id="2052" name="Picture 2051" descr="causes.png"/>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tretch>
            <a:fillRect/>
          </a:stretch>
        </p:blipFill>
        <p:spPr>
          <a:xfrm>
            <a:off x="41300400" y="8382000"/>
            <a:ext cx="6592312" cy="3962400"/>
          </a:xfrm>
          <a:prstGeom prst="rect">
            <a:avLst/>
          </a:prstGeom>
          <a:ln>
            <a:solidFill>
              <a:srgbClr val="000000"/>
            </a:solidFill>
          </a:ln>
        </p:spPr>
      </p:pic>
      <p:sp>
        <p:nvSpPr>
          <p:cNvPr id="2053" name="TextBox 2052"/>
          <p:cNvSpPr txBox="1"/>
          <p:nvPr/>
        </p:nvSpPr>
        <p:spPr>
          <a:xfrm>
            <a:off x="33832800" y="12573000"/>
            <a:ext cx="6934200" cy="1107996"/>
          </a:xfrm>
          <a:prstGeom prst="rect">
            <a:avLst/>
          </a:prstGeom>
          <a:noFill/>
        </p:spPr>
        <p:txBody>
          <a:bodyPr wrap="square" rtlCol="0">
            <a:spAutoFit/>
          </a:bodyPr>
          <a:lstStyle/>
          <a:p>
            <a:r>
              <a:rPr lang="en-US" b="1" dirty="0" smtClean="0">
                <a:latin typeface="Arial"/>
                <a:cs typeface="Arial"/>
              </a:rPr>
              <a:t>Figure 8- </a:t>
            </a:r>
            <a:r>
              <a:rPr lang="en-US" dirty="0" smtClean="0">
                <a:latin typeface="Arial"/>
                <a:cs typeface="Arial"/>
              </a:rPr>
              <a:t>28% of households were affected with diarrhea in the last week, with 33% of those cases, affecting those &lt;5 years of age.  </a:t>
            </a:r>
            <a:endParaRPr lang="en-US" dirty="0">
              <a:latin typeface="Arial"/>
              <a:cs typeface="Arial"/>
            </a:endParaRPr>
          </a:p>
        </p:txBody>
      </p:sp>
      <p:pic>
        <p:nvPicPr>
          <p:cNvPr id="2054" name="Picture 2053" descr="diarrhea2.png"/>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tretch>
            <a:fillRect/>
          </a:stretch>
        </p:blipFill>
        <p:spPr>
          <a:xfrm>
            <a:off x="33909000" y="8382000"/>
            <a:ext cx="6705600" cy="4030494"/>
          </a:xfrm>
          <a:prstGeom prst="rect">
            <a:avLst/>
          </a:prstGeom>
          <a:ln>
            <a:solidFill>
              <a:srgbClr val="000000"/>
            </a:solidFill>
          </a:ln>
        </p:spPr>
      </p:pic>
      <p:sp>
        <p:nvSpPr>
          <p:cNvPr id="66" name="TextBox 65"/>
          <p:cNvSpPr txBox="1"/>
          <p:nvPr/>
        </p:nvSpPr>
        <p:spPr>
          <a:xfrm>
            <a:off x="41148000" y="12573000"/>
            <a:ext cx="7467600" cy="430887"/>
          </a:xfrm>
          <a:prstGeom prst="rect">
            <a:avLst/>
          </a:prstGeom>
          <a:noFill/>
        </p:spPr>
        <p:txBody>
          <a:bodyPr wrap="square" rtlCol="0">
            <a:spAutoFit/>
          </a:bodyPr>
          <a:lstStyle/>
          <a:p>
            <a:r>
              <a:rPr lang="en-US" b="1" dirty="0" smtClean="0">
                <a:latin typeface="Arial"/>
                <a:cs typeface="Arial"/>
              </a:rPr>
              <a:t>Figure 9- </a:t>
            </a:r>
            <a:r>
              <a:rPr lang="en-US" dirty="0" smtClean="0">
                <a:latin typeface="Arial"/>
                <a:cs typeface="Arial"/>
              </a:rPr>
              <a:t>Current knowledge of what causes diarrhea.</a:t>
            </a:r>
            <a:endParaRPr lang="en-US" dirty="0">
              <a:latin typeface="Arial"/>
              <a:cs typeface="Arial"/>
            </a:endParaRPr>
          </a:p>
        </p:txBody>
      </p:sp>
      <p:pic>
        <p:nvPicPr>
          <p:cNvPr id="2055" name="Picture 2054" descr="Trt.png"/>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Layer>
                </a14:imgProps>
              </a:ext>
              <a:ext uri="{28A0092B-C50C-407E-A947-70E740481C1C}">
                <a14:useLocalDpi xmlns:a14="http://schemas.microsoft.com/office/drawing/2010/main" val="0"/>
              </a:ext>
            </a:extLst>
          </a:blip>
          <a:stretch>
            <a:fillRect/>
          </a:stretch>
        </p:blipFill>
        <p:spPr>
          <a:xfrm>
            <a:off x="33909000" y="13944600"/>
            <a:ext cx="6592312" cy="3962400"/>
          </a:xfrm>
          <a:prstGeom prst="rect">
            <a:avLst/>
          </a:prstGeom>
          <a:ln>
            <a:solidFill>
              <a:srgbClr val="000000"/>
            </a:solidFill>
          </a:ln>
        </p:spPr>
      </p:pic>
      <p:sp>
        <p:nvSpPr>
          <p:cNvPr id="69" name="Rectangle 202"/>
          <p:cNvSpPr>
            <a:spLocks noChangeArrowheads="1"/>
          </p:cNvSpPr>
          <p:nvPr/>
        </p:nvSpPr>
        <p:spPr bwMode="auto">
          <a:xfrm>
            <a:off x="990600" y="29794200"/>
            <a:ext cx="127254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3663" tIns="197528" rIns="253663" bIns="197528"/>
          <a:lstStyle>
            <a:lvl1pPr defTabSz="3949700">
              <a:tabLst>
                <a:tab pos="704850" algn="l"/>
                <a:tab pos="5815013" algn="l"/>
              </a:tabLst>
              <a:defRPr sz="2200">
                <a:solidFill>
                  <a:schemeClr val="tx1"/>
                </a:solidFill>
                <a:latin typeface="Arial" charset="0"/>
              </a:defRPr>
            </a:lvl1pPr>
            <a:lvl2pPr marL="742950" indent="-285750" defTabSz="3949700">
              <a:tabLst>
                <a:tab pos="704850" algn="l"/>
                <a:tab pos="5815013" algn="l"/>
              </a:tabLst>
              <a:defRPr sz="2200">
                <a:solidFill>
                  <a:schemeClr val="tx1"/>
                </a:solidFill>
                <a:latin typeface="Arial" charset="0"/>
              </a:defRPr>
            </a:lvl2pPr>
            <a:lvl3pPr marL="1143000" indent="-228600" defTabSz="3949700">
              <a:tabLst>
                <a:tab pos="704850" algn="l"/>
                <a:tab pos="5815013" algn="l"/>
              </a:tabLst>
              <a:defRPr sz="2200">
                <a:solidFill>
                  <a:schemeClr val="tx1"/>
                </a:solidFill>
                <a:latin typeface="Arial" charset="0"/>
              </a:defRPr>
            </a:lvl3pPr>
            <a:lvl4pPr marL="1600200" indent="-228600" defTabSz="3949700">
              <a:tabLst>
                <a:tab pos="704850" algn="l"/>
                <a:tab pos="5815013" algn="l"/>
              </a:tabLst>
              <a:defRPr sz="2200">
                <a:solidFill>
                  <a:schemeClr val="tx1"/>
                </a:solidFill>
                <a:latin typeface="Arial" charset="0"/>
              </a:defRPr>
            </a:lvl4pPr>
            <a:lvl5pPr marL="2057400" indent="-228600" defTabSz="3949700">
              <a:tabLst>
                <a:tab pos="704850" algn="l"/>
                <a:tab pos="5815013" algn="l"/>
              </a:tabLst>
              <a:defRPr sz="2200">
                <a:solidFill>
                  <a:schemeClr val="tx1"/>
                </a:solidFill>
                <a:latin typeface="Arial" charset="0"/>
              </a:defRPr>
            </a:lvl5pPr>
            <a:lvl6pPr marL="25146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6pPr>
            <a:lvl7pPr marL="29718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7pPr>
            <a:lvl8pPr marL="34290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8pPr>
            <a:lvl9pPr marL="3886200" indent="-228600" defTabSz="3949700" eaLnBrk="0" fontAlgn="base" hangingPunct="0">
              <a:spcBef>
                <a:spcPct val="0"/>
              </a:spcBef>
              <a:spcAft>
                <a:spcPct val="0"/>
              </a:spcAft>
              <a:tabLst>
                <a:tab pos="704850" algn="l"/>
                <a:tab pos="5815013" algn="l"/>
              </a:tabLst>
              <a:defRPr sz="2200">
                <a:solidFill>
                  <a:schemeClr val="tx1"/>
                </a:solidFill>
                <a:latin typeface="Arial" charset="0"/>
              </a:defRPr>
            </a:lvl9pPr>
          </a:lstStyle>
          <a:p>
            <a:pPr algn="ctr">
              <a:spcBef>
                <a:spcPct val="20000"/>
              </a:spcBef>
            </a:pPr>
            <a:r>
              <a:rPr lang="en-US" altLang="en-US" sz="6000" b="1" dirty="0" smtClean="0">
                <a:solidFill>
                  <a:srgbClr val="1A3E68"/>
                </a:solidFill>
                <a:latin typeface="Arial"/>
                <a:ea typeface="Verdana" panose="020B0604030504040204" pitchFamily="34" charset="0"/>
                <a:cs typeface="Arial"/>
              </a:rPr>
              <a:t>Acknowledgements</a:t>
            </a:r>
          </a:p>
          <a:p>
            <a:pPr marL="457200" indent="-457200">
              <a:spcBef>
                <a:spcPct val="20000"/>
              </a:spcBef>
              <a:buFont typeface="Arial"/>
              <a:buChar char="•"/>
            </a:pPr>
            <a:r>
              <a:rPr lang="en-US" sz="3000" dirty="0" smtClean="0">
                <a:latin typeface="Arial"/>
                <a:cs typeface="Arial"/>
              </a:rPr>
              <a:t>Funding provided by UC </a:t>
            </a:r>
            <a:r>
              <a:rPr lang="en-US" sz="3000" dirty="0">
                <a:latin typeface="Arial"/>
                <a:cs typeface="Arial"/>
              </a:rPr>
              <a:t>Davis Blum Center </a:t>
            </a:r>
            <a:r>
              <a:rPr lang="en-US" sz="3000" dirty="0" smtClean="0">
                <a:latin typeface="Arial"/>
                <a:cs typeface="Arial"/>
              </a:rPr>
              <a:t>(</a:t>
            </a:r>
            <a:r>
              <a:rPr lang="en-US" sz="3000" dirty="0">
                <a:latin typeface="Arial"/>
                <a:cs typeface="Arial"/>
              </a:rPr>
              <a:t>PASS</a:t>
            </a:r>
            <a:r>
              <a:rPr lang="en-US" sz="3000" dirty="0" smtClean="0">
                <a:latin typeface="Arial"/>
                <a:cs typeface="Arial"/>
              </a:rPr>
              <a:t>) grant and </a:t>
            </a:r>
            <a:r>
              <a:rPr lang="en-US" sz="3000" dirty="0">
                <a:latin typeface="Arial"/>
                <a:cs typeface="Arial"/>
              </a:rPr>
              <a:t>Medical Student Research Fellowship</a:t>
            </a:r>
            <a:endParaRPr lang="en-US" sz="3000" dirty="0" smtClean="0">
              <a:latin typeface="Arial"/>
              <a:cs typeface="Arial"/>
            </a:endParaRPr>
          </a:p>
          <a:p>
            <a:pPr marL="457200" indent="-457200">
              <a:spcBef>
                <a:spcPct val="20000"/>
              </a:spcBef>
              <a:buFont typeface="Arial"/>
              <a:buChar char="•"/>
            </a:pPr>
            <a:endParaRPr lang="en-US" altLang="en-US" sz="3000" dirty="0">
              <a:solidFill>
                <a:srgbClr val="052049"/>
              </a:solidFill>
              <a:latin typeface="Arial"/>
              <a:ea typeface="Verdana" panose="020B0604030504040204" pitchFamily="34" charset="0"/>
              <a:cs typeface="Arial"/>
            </a:endParaRPr>
          </a:p>
        </p:txBody>
      </p:sp>
      <p:pic>
        <p:nvPicPr>
          <p:cNvPr id="2056" name="Picture 2055" descr="Screen Shot 2018-02-13 at 9.28.54 AM.png"/>
          <p:cNvPicPr>
            <a:picLocks noChangeAspect="1"/>
          </p:cNvPicPr>
          <p:nvPr/>
        </p:nvPicPr>
        <p:blipFill>
          <a:blip r:embed="rId22">
            <a:extLst>
              <a:ext uri="{BEBA8EAE-BF5A-486C-A8C5-ECC9F3942E4B}">
                <a14:imgProps xmlns:a14="http://schemas.microsoft.com/office/drawing/2010/main">
                  <a14:imgLayer r:embed="rId23">
                    <a14:imgEffect>
                      <a14:sharpenSoften amount="50000"/>
                    </a14:imgEffect>
                  </a14:imgLayer>
                </a14:imgProps>
              </a:ext>
              <a:ext uri="{28A0092B-C50C-407E-A947-70E740481C1C}">
                <a14:useLocalDpi xmlns:a14="http://schemas.microsoft.com/office/drawing/2010/main" val="0"/>
              </a:ext>
            </a:extLst>
          </a:blip>
          <a:stretch>
            <a:fillRect/>
          </a:stretch>
        </p:blipFill>
        <p:spPr>
          <a:xfrm>
            <a:off x="14804772" y="16154400"/>
            <a:ext cx="8893428" cy="1945811"/>
          </a:xfrm>
          <a:prstGeom prst="rect">
            <a:avLst/>
          </a:prstGeom>
        </p:spPr>
      </p:pic>
      <p:sp>
        <p:nvSpPr>
          <p:cNvPr id="71" name="TextBox 70"/>
          <p:cNvSpPr txBox="1"/>
          <p:nvPr/>
        </p:nvSpPr>
        <p:spPr>
          <a:xfrm>
            <a:off x="14935200" y="18059400"/>
            <a:ext cx="9220200" cy="461665"/>
          </a:xfrm>
          <a:prstGeom prst="rect">
            <a:avLst/>
          </a:prstGeom>
          <a:noFill/>
        </p:spPr>
        <p:txBody>
          <a:bodyPr wrap="square" rtlCol="0">
            <a:spAutoFit/>
          </a:bodyPr>
          <a:lstStyle/>
          <a:p>
            <a:r>
              <a:rPr lang="en-US" sz="2400" b="1" dirty="0" smtClean="0">
                <a:latin typeface="Arial"/>
                <a:cs typeface="Arial"/>
              </a:rPr>
              <a:t>Figure 3</a:t>
            </a:r>
            <a:r>
              <a:rPr lang="en-US" sz="2400" dirty="0" smtClean="0">
                <a:latin typeface="Arial"/>
                <a:cs typeface="Arial"/>
              </a:rPr>
              <a:t>: CBT Assay Methods.</a:t>
            </a:r>
            <a:endParaRPr lang="en-US" sz="2400" dirty="0">
              <a:latin typeface="Arial"/>
              <a:cs typeface="Arial"/>
            </a:endParaRPr>
          </a:p>
        </p:txBody>
      </p:sp>
      <p:sp>
        <p:nvSpPr>
          <p:cNvPr id="81" name="TextBox 80"/>
          <p:cNvSpPr txBox="1"/>
          <p:nvPr/>
        </p:nvSpPr>
        <p:spPr>
          <a:xfrm>
            <a:off x="33832800" y="18059400"/>
            <a:ext cx="6934200" cy="769441"/>
          </a:xfrm>
          <a:prstGeom prst="rect">
            <a:avLst/>
          </a:prstGeom>
          <a:noFill/>
        </p:spPr>
        <p:txBody>
          <a:bodyPr wrap="square" rtlCol="0">
            <a:spAutoFit/>
          </a:bodyPr>
          <a:lstStyle/>
          <a:p>
            <a:r>
              <a:rPr lang="en-US" b="1" dirty="0" smtClean="0">
                <a:latin typeface="Arial"/>
                <a:cs typeface="Arial"/>
              </a:rPr>
              <a:t>Figure 10- </a:t>
            </a:r>
            <a:r>
              <a:rPr lang="en-US" dirty="0" smtClean="0">
                <a:latin typeface="Arial"/>
                <a:cs typeface="Arial"/>
              </a:rPr>
              <a:t>Of different </a:t>
            </a:r>
            <a:r>
              <a:rPr lang="en-US" dirty="0" smtClean="0">
                <a:latin typeface="Arial"/>
                <a:cs typeface="Arial"/>
              </a:rPr>
              <a:t>treatments, visiting a clinic and drinking oral rehydration drinks were most common.  </a:t>
            </a:r>
            <a:endParaRPr lang="en-US" dirty="0">
              <a:latin typeface="Arial"/>
              <a:cs typeface="Arial"/>
            </a:endParaRPr>
          </a:p>
        </p:txBody>
      </p:sp>
      <p:pic>
        <p:nvPicPr>
          <p:cNvPr id="2067" name="Picture 2066" descr="Ecoli.png"/>
          <p:cNvPicPr>
            <a:picLocks noChangeAspect="1"/>
          </p:cNvPicPr>
          <p:nvPr/>
        </p:nvPicPr>
        <p:blipFill>
          <a:blip r:embed="rId24">
            <a:extLst>
              <a:ext uri="{BEBA8EAE-BF5A-486C-A8C5-ECC9F3942E4B}">
                <a14:imgProps xmlns:a14="http://schemas.microsoft.com/office/drawing/2010/main">
                  <a14:imgLayer r:embed="rId25">
                    <a14:imgEffect>
                      <a14:sharpenSoften amount="50000"/>
                    </a14:imgEffect>
                  </a14:imgLayer>
                </a14:imgProps>
              </a:ext>
              <a:ext uri="{28A0092B-C50C-407E-A947-70E740481C1C}">
                <a14:useLocalDpi xmlns:a14="http://schemas.microsoft.com/office/drawing/2010/main" val="0"/>
              </a:ext>
            </a:extLst>
          </a:blip>
          <a:stretch>
            <a:fillRect/>
          </a:stretch>
        </p:blipFill>
        <p:spPr>
          <a:xfrm>
            <a:off x="33985200" y="19126200"/>
            <a:ext cx="6465537" cy="3886200"/>
          </a:xfrm>
          <a:prstGeom prst="rect">
            <a:avLst/>
          </a:prstGeom>
          <a:ln>
            <a:solidFill>
              <a:srgbClr val="000000"/>
            </a:solidFill>
          </a:ln>
        </p:spPr>
      </p:pic>
      <p:sp>
        <p:nvSpPr>
          <p:cNvPr id="2068" name="TextBox 2067"/>
          <p:cNvSpPr txBox="1"/>
          <p:nvPr/>
        </p:nvSpPr>
        <p:spPr>
          <a:xfrm>
            <a:off x="33832800" y="23088600"/>
            <a:ext cx="6781800" cy="1107996"/>
          </a:xfrm>
          <a:prstGeom prst="rect">
            <a:avLst/>
          </a:prstGeom>
          <a:noFill/>
        </p:spPr>
        <p:txBody>
          <a:bodyPr wrap="square" rtlCol="0">
            <a:spAutoFit/>
          </a:bodyPr>
          <a:lstStyle/>
          <a:p>
            <a:r>
              <a:rPr lang="en-US" b="1" dirty="0" smtClean="0">
                <a:latin typeface="Arial"/>
                <a:cs typeface="Arial"/>
              </a:rPr>
              <a:t>Figure 12</a:t>
            </a:r>
            <a:r>
              <a:rPr lang="en-US" dirty="0" smtClean="0">
                <a:latin typeface="Arial"/>
                <a:cs typeface="Arial"/>
              </a:rPr>
              <a:t>: E coli levels ranges: 0/100mL= Low, 1-10/100mL = Intermediate, 11-100/100mL= High, &gt;100/100mL= Very High.</a:t>
            </a:r>
            <a:endParaRPr lang="en-US" dirty="0">
              <a:latin typeface="Arial"/>
              <a:cs typeface="Arial"/>
            </a:endParaRPr>
          </a:p>
        </p:txBody>
      </p:sp>
      <p:pic>
        <p:nvPicPr>
          <p:cNvPr id="2069" name="Picture 2068" descr="minerals.png"/>
          <p:cNvPicPr>
            <a:picLocks noChangeAspect="1"/>
          </p:cNvPicPr>
          <p:nvPr/>
        </p:nvPicPr>
        <p:blipFill>
          <a:blip r:embed="rId26">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tretch>
            <a:fillRect/>
          </a:stretch>
        </p:blipFill>
        <p:spPr>
          <a:xfrm>
            <a:off x="41224200" y="13944599"/>
            <a:ext cx="6592314" cy="3962401"/>
          </a:xfrm>
          <a:prstGeom prst="rect">
            <a:avLst/>
          </a:prstGeom>
          <a:ln>
            <a:solidFill>
              <a:srgbClr val="000000"/>
            </a:solidFill>
          </a:ln>
        </p:spPr>
      </p:pic>
      <p:pic>
        <p:nvPicPr>
          <p:cNvPr id="2070" name="Picture 2069" descr="diarrhea3.png"/>
          <p:cNvPicPr>
            <a:picLocks noChangeAspect="1"/>
          </p:cNvPicPr>
          <p:nvPr/>
        </p:nvPicPr>
        <p:blipFill>
          <a:blip r:embed="rId28">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tretch>
            <a:fillRect/>
          </a:stretch>
        </p:blipFill>
        <p:spPr>
          <a:xfrm>
            <a:off x="41224200" y="19050000"/>
            <a:ext cx="6843439" cy="3810000"/>
          </a:xfrm>
          <a:prstGeom prst="rect">
            <a:avLst/>
          </a:prstGeom>
          <a:ln>
            <a:solidFill>
              <a:srgbClr val="000000"/>
            </a:solidFill>
          </a:ln>
        </p:spPr>
      </p:pic>
      <p:sp>
        <p:nvSpPr>
          <p:cNvPr id="86" name="TextBox 85"/>
          <p:cNvSpPr txBox="1"/>
          <p:nvPr/>
        </p:nvSpPr>
        <p:spPr>
          <a:xfrm>
            <a:off x="41224200" y="18059400"/>
            <a:ext cx="6629400" cy="769441"/>
          </a:xfrm>
          <a:prstGeom prst="rect">
            <a:avLst/>
          </a:prstGeom>
          <a:noFill/>
        </p:spPr>
        <p:txBody>
          <a:bodyPr wrap="square" rtlCol="0">
            <a:spAutoFit/>
          </a:bodyPr>
          <a:lstStyle/>
          <a:p>
            <a:r>
              <a:rPr lang="en-US" b="1" dirty="0" smtClean="0">
                <a:latin typeface="Arial"/>
                <a:cs typeface="Arial"/>
              </a:rPr>
              <a:t>Figure 11- </a:t>
            </a:r>
            <a:r>
              <a:rPr lang="en-US" dirty="0" smtClean="0">
                <a:latin typeface="Arial"/>
                <a:cs typeface="Arial"/>
              </a:rPr>
              <a:t>Unsafe levels of</a:t>
            </a:r>
            <a:r>
              <a:rPr lang="en-US" b="1" dirty="0" smtClean="0">
                <a:latin typeface="Arial"/>
                <a:cs typeface="Arial"/>
              </a:rPr>
              <a:t> </a:t>
            </a:r>
            <a:r>
              <a:rPr lang="en-US" dirty="0">
                <a:latin typeface="Arial"/>
                <a:cs typeface="Arial"/>
              </a:rPr>
              <a:t>l</a:t>
            </a:r>
            <a:r>
              <a:rPr lang="en-US" dirty="0" smtClean="0">
                <a:latin typeface="Arial"/>
                <a:cs typeface="Arial"/>
              </a:rPr>
              <a:t>ead and nitrites were detected in the drinking water.  </a:t>
            </a:r>
            <a:endParaRPr lang="en-US" dirty="0">
              <a:latin typeface="Arial"/>
              <a:cs typeface="Arial"/>
            </a:endParaRPr>
          </a:p>
        </p:txBody>
      </p:sp>
      <p:sp>
        <p:nvSpPr>
          <p:cNvPr id="88" name="TextBox 87"/>
          <p:cNvSpPr txBox="1"/>
          <p:nvPr/>
        </p:nvSpPr>
        <p:spPr>
          <a:xfrm>
            <a:off x="41224200" y="23164800"/>
            <a:ext cx="6781800" cy="769441"/>
          </a:xfrm>
          <a:prstGeom prst="rect">
            <a:avLst/>
          </a:prstGeom>
          <a:noFill/>
        </p:spPr>
        <p:txBody>
          <a:bodyPr wrap="square" rtlCol="0">
            <a:spAutoFit/>
          </a:bodyPr>
          <a:lstStyle/>
          <a:p>
            <a:r>
              <a:rPr lang="en-US" b="1" dirty="0" smtClean="0">
                <a:latin typeface="Arial"/>
                <a:cs typeface="Arial"/>
              </a:rPr>
              <a:t>Figure 13</a:t>
            </a:r>
            <a:r>
              <a:rPr lang="en-US" dirty="0" smtClean="0">
                <a:latin typeface="Arial"/>
                <a:cs typeface="Arial"/>
              </a:rPr>
              <a:t>: In those who had diarrhea, 60% of </a:t>
            </a:r>
            <a:r>
              <a:rPr lang="en-US" dirty="0" smtClean="0">
                <a:latin typeface="Arial"/>
                <a:cs typeface="Arial"/>
              </a:rPr>
              <a:t>households </a:t>
            </a:r>
            <a:r>
              <a:rPr lang="en-US" dirty="0" smtClean="0">
                <a:latin typeface="Arial"/>
                <a:cs typeface="Arial"/>
              </a:rPr>
              <a:t>were drinking “very high risk” water.   </a:t>
            </a:r>
            <a:endParaRPr lang="en-US" dirty="0">
              <a:latin typeface="Arial"/>
              <a:cs typeface="Arial"/>
            </a:endParaRPr>
          </a:p>
        </p:txBody>
      </p:sp>
      <p:sp>
        <p:nvSpPr>
          <p:cNvPr id="2072" name="TextBox 2071"/>
          <p:cNvSpPr txBox="1"/>
          <p:nvPr/>
        </p:nvSpPr>
        <p:spPr>
          <a:xfrm>
            <a:off x="33604200" y="24536400"/>
            <a:ext cx="14630400" cy="3093154"/>
          </a:xfrm>
          <a:prstGeom prst="rect">
            <a:avLst/>
          </a:prstGeom>
          <a:noFill/>
        </p:spPr>
        <p:txBody>
          <a:bodyPr wrap="square" rtlCol="0">
            <a:spAutoFit/>
          </a:bodyPr>
          <a:lstStyle/>
          <a:p>
            <a:pPr marL="457200" indent="-457200">
              <a:buFont typeface="Arial"/>
              <a:buChar char="•"/>
            </a:pPr>
            <a:r>
              <a:rPr lang="en-US" sz="3000" b="1" dirty="0">
                <a:latin typeface="Arial"/>
                <a:cs typeface="Arial"/>
              </a:rPr>
              <a:t>H</a:t>
            </a:r>
            <a:r>
              <a:rPr lang="en-US" sz="3000" b="1" dirty="0" smtClean="0">
                <a:latin typeface="Arial"/>
                <a:cs typeface="Arial"/>
              </a:rPr>
              <a:t>ouseholds visited </a:t>
            </a:r>
            <a:r>
              <a:rPr lang="en-US" sz="3000" b="1" dirty="0">
                <a:latin typeface="Arial"/>
                <a:cs typeface="Arial"/>
              </a:rPr>
              <a:t>in rural Nicaragua</a:t>
            </a:r>
            <a:r>
              <a:rPr lang="en-US" sz="3000" b="1" dirty="0" smtClean="0">
                <a:latin typeface="Arial"/>
                <a:cs typeface="Arial"/>
              </a:rPr>
              <a:t> did not have access to potable water. </a:t>
            </a:r>
          </a:p>
          <a:p>
            <a:endParaRPr lang="en-US" sz="1500" b="1" dirty="0" smtClean="0">
              <a:latin typeface="Arial"/>
              <a:cs typeface="Arial"/>
            </a:endParaRPr>
          </a:p>
          <a:p>
            <a:pPr marL="457200" indent="-457200">
              <a:buFont typeface="Arial"/>
              <a:buChar char="•"/>
            </a:pPr>
            <a:r>
              <a:rPr lang="en-US" sz="3000" b="1" dirty="0" smtClean="0">
                <a:latin typeface="Arial"/>
                <a:cs typeface="Arial"/>
              </a:rPr>
              <a:t>High </a:t>
            </a:r>
            <a:r>
              <a:rPr lang="en-US" sz="3000" b="1" dirty="0">
                <a:latin typeface="Arial"/>
                <a:cs typeface="Arial"/>
              </a:rPr>
              <a:t>rates of </a:t>
            </a:r>
            <a:r>
              <a:rPr lang="en-US" sz="3000" b="1" dirty="0" smtClean="0">
                <a:latin typeface="Arial"/>
                <a:cs typeface="Arial"/>
              </a:rPr>
              <a:t>diarrhea as well as lead, nitrites, and E coli were detected in </a:t>
            </a:r>
            <a:r>
              <a:rPr lang="en-US" sz="3000" b="1" dirty="0">
                <a:latin typeface="Arial"/>
                <a:cs typeface="Arial"/>
              </a:rPr>
              <a:t>the drinking </a:t>
            </a:r>
            <a:r>
              <a:rPr lang="en-US" sz="3000" b="1" dirty="0" smtClean="0">
                <a:latin typeface="Arial"/>
                <a:cs typeface="Arial"/>
              </a:rPr>
              <a:t>water.</a:t>
            </a:r>
          </a:p>
          <a:p>
            <a:endParaRPr lang="en-US" sz="1500" b="1" dirty="0" smtClean="0">
              <a:latin typeface="Arial"/>
              <a:cs typeface="Arial"/>
            </a:endParaRPr>
          </a:p>
          <a:p>
            <a:pPr marL="457200" indent="-457200">
              <a:buFont typeface="Arial"/>
              <a:buChar char="•"/>
            </a:pPr>
            <a:r>
              <a:rPr lang="en-US" sz="3000" b="1" dirty="0">
                <a:latin typeface="Arial"/>
                <a:cs typeface="Arial"/>
              </a:rPr>
              <a:t>A</a:t>
            </a:r>
            <a:r>
              <a:rPr lang="en-US" sz="3000" b="1" dirty="0" smtClean="0">
                <a:latin typeface="Arial"/>
                <a:cs typeface="Arial"/>
              </a:rPr>
              <a:t> </a:t>
            </a:r>
            <a:r>
              <a:rPr lang="en-US" sz="3000" b="1" dirty="0">
                <a:latin typeface="Arial"/>
                <a:cs typeface="Arial"/>
              </a:rPr>
              <a:t>significant need for increasing access to potable </a:t>
            </a:r>
            <a:r>
              <a:rPr lang="en-US" sz="3000" b="1" dirty="0" smtClean="0">
                <a:latin typeface="Arial"/>
                <a:cs typeface="Arial"/>
              </a:rPr>
              <a:t>water is suggested. </a:t>
            </a:r>
          </a:p>
          <a:p>
            <a:endParaRPr lang="en-US" sz="1500" b="1" dirty="0" smtClean="0">
              <a:latin typeface="Arial"/>
              <a:cs typeface="Arial"/>
            </a:endParaRPr>
          </a:p>
          <a:p>
            <a:pPr marL="457200" indent="-457200">
              <a:buFont typeface="Arial"/>
              <a:buChar char="•"/>
            </a:pPr>
            <a:r>
              <a:rPr lang="en-US" sz="3000" b="1" dirty="0" err="1" smtClean="0">
                <a:latin typeface="Arial"/>
                <a:cs typeface="Arial"/>
              </a:rPr>
              <a:t>POuWT</a:t>
            </a:r>
            <a:r>
              <a:rPr lang="en-US" sz="3000" b="1" dirty="0" smtClean="0">
                <a:latin typeface="Arial"/>
                <a:cs typeface="Arial"/>
              </a:rPr>
              <a:t> </a:t>
            </a:r>
            <a:r>
              <a:rPr lang="en-US" sz="3000" b="1" dirty="0">
                <a:latin typeface="Arial"/>
                <a:cs typeface="Arial"/>
              </a:rPr>
              <a:t>may play a role in bridging the barrier to potable water.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97E8854B69641AE5E366FBE83D687" ma:contentTypeVersion="2" ma:contentTypeDescription="Create a new document." ma:contentTypeScope="" ma:versionID="7d771e9448093ca40175bb8d579d807b">
  <xsd:schema xmlns:xsd="http://www.w3.org/2001/XMLSchema" xmlns:xs="http://www.w3.org/2001/XMLSchema" xmlns:p="http://schemas.microsoft.com/office/2006/metadata/properties" xmlns:ns2="55178081-b6dd-4855-960c-fd71a1451053" targetNamespace="http://schemas.microsoft.com/office/2006/metadata/properties" ma:root="true" ma:fieldsID="8ccf00bb03843dc2497c5d7391e6d9a6" ns2:_="">
    <xsd:import namespace="55178081-b6dd-4855-960c-fd71a145105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78081-b6dd-4855-960c-fd71a14510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5178081-b6dd-4855-960c-fd71a1451053">
      <UserInfo>
        <DisplayName>Jacqueline Tobar</DisplayName>
        <AccountId>13</AccountId>
        <AccountType/>
      </UserInfo>
      <UserInfo>
        <DisplayName>Patricia Campbell</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363279-A94B-4A99-BCFE-4B2ABF6BB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78081-b6dd-4855-960c-fd71a1451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C5BAF9-90D5-4CBD-BB2C-7A9EDB6EB712}">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55178081-b6dd-4855-960c-fd71a1451053"/>
    <ds:schemaRef ds:uri="http://schemas.microsoft.com/office/2006/metadata/properti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581C1D72-4802-4ECF-9398-856B59F9A3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4411</TotalTime>
  <Words>1055</Words>
  <Application>Microsoft Macintosh PowerPoint</Application>
  <PresentationFormat>Custom</PresentationFormat>
  <Paragraphs>131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Stanford Hospital and Clinics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SUMC</dc:creator>
  <cp:lastModifiedBy>Nancy Rivera</cp:lastModifiedBy>
  <cp:revision>108</cp:revision>
  <cp:lastPrinted>2016-09-14T22:06:24Z</cp:lastPrinted>
  <dcterms:created xsi:type="dcterms:W3CDTF">2010-04-22T16:09:11Z</dcterms:created>
  <dcterms:modified xsi:type="dcterms:W3CDTF">2018-02-14T06:52:50Z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0x010100C0097E8854B69641AE5E366FBE83D687</vt:lpwstr>
  </property>
</Properties>
</file>